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6"/>
  </p:notesMasterIdLst>
  <p:sldIdLst>
    <p:sldId id="256" r:id="rId2"/>
    <p:sldId id="289" r:id="rId3"/>
    <p:sldId id="264" r:id="rId4"/>
    <p:sldId id="265" r:id="rId5"/>
    <p:sldId id="266" r:id="rId6"/>
    <p:sldId id="269" r:id="rId7"/>
    <p:sldId id="271" r:id="rId8"/>
    <p:sldId id="272" r:id="rId9"/>
    <p:sldId id="298" r:id="rId10"/>
    <p:sldId id="273" r:id="rId11"/>
    <p:sldId id="274" r:id="rId12"/>
    <p:sldId id="296" r:id="rId13"/>
    <p:sldId id="275" r:id="rId14"/>
    <p:sldId id="299" r:id="rId15"/>
    <p:sldId id="277" r:id="rId16"/>
    <p:sldId id="278" r:id="rId17"/>
    <p:sldId id="300" r:id="rId18"/>
    <p:sldId id="279" r:id="rId19"/>
    <p:sldId id="302" r:id="rId20"/>
    <p:sldId id="283" r:id="rId21"/>
    <p:sldId id="281" r:id="rId22"/>
    <p:sldId id="282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F38"/>
    <a:srgbClr val="FFFFCC"/>
    <a:srgbClr val="003366"/>
    <a:srgbClr val="FFFF99"/>
    <a:srgbClr val="A4283D"/>
    <a:srgbClr val="FF3300"/>
    <a:srgbClr val="FFFF66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7740" autoAdjust="0"/>
  </p:normalViewPr>
  <p:slideViewPr>
    <p:cSldViewPr>
      <p:cViewPr>
        <p:scale>
          <a:sx n="66" d="100"/>
          <a:sy n="66" d="100"/>
        </p:scale>
        <p:origin x="-174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27D270E-0934-46A9-9F88-E794F9BFE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A7EA06-2924-485F-B7FC-13DEB14887A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93B477-02B2-492A-8B33-58CFFF8DE0B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13547E-CDFF-44E3-A8F8-292A8950E8A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F33ED-841B-44C5-9F9C-8FABBE33570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51A02-404B-4FFF-9F6D-118E397B4FF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492EE-F359-4860-AC12-16A7E5AAA8F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DCB98D-09E3-4598-BC60-5E22CDE3A4A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1BB701-AB5B-4E9E-B5AC-CA89EA0DFD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82356-E1B9-4BC0-8377-9183952FEBA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91EC9-F04F-4E94-8E58-39E079C8368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9353A-5686-4F4B-A655-72C4681AFD7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9D544-1FBF-4AA5-A305-2A324E832B3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1456AB-E421-475C-A550-21695A2574B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0861BC-D009-47CD-8199-F3EBD3F0395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10415-A408-4EB7-8D2C-7A5296D3674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2320-9149-40D9-8122-4477BD37296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34510-A391-42AC-9DF9-BD0A897FFFB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46022C-CBAD-4927-BE91-BEE5D6A8E37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27D7C-BA45-4913-9825-ED03F2D3C98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97D98-E001-44D3-89E5-730B2D2F2B9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1D0250-0125-42B4-B405-345A9DBB484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D7D4A-D004-4322-A477-410F4247BF2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3EF79-C389-49FF-BD43-709A6C754FC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013DC-F0B6-4EB8-A37C-4D7628E7899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39474-1763-4ACB-B781-2F3BD5C61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8BFF-51B5-4FA2-9E74-FBB46B81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145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91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046D7-2C76-4486-AF0D-0CC6A52D0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327CA-F742-473B-9F3E-564D1B07B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64937-338F-40FF-ACB3-AA3F3D239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485A3-7276-4E2B-A3E2-6E714D00C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5B2B-701F-449D-BF92-283216407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4A16E-F174-4312-AA41-4A5DEB367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B261C-EB95-4B38-A7EF-6852AC9CC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5AF0B-8693-4714-837B-7C6C5AF53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E0E5F-5086-403B-9A30-AB41E3DE3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dpi.wi.gov/index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FFFF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The Quality Educator Initiative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ADEFCF0-B8DB-42FE-96F0-DDEE38FFD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 descr="Wisconsin Department of Public Instruction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333"/>
          <a:stretch>
            <a:fillRect/>
          </a:stretch>
        </p:blipFill>
        <p:spPr bwMode="auto">
          <a:xfrm>
            <a:off x="304800" y="228600"/>
            <a:ext cx="106680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Rectangle 8"/>
          <p:cNvSpPr>
            <a:spLocks noChangeArrowheads="1"/>
          </p:cNvSpPr>
          <p:nvPr userDrawn="1"/>
        </p:nvSpPr>
        <p:spPr bwMode="auto">
          <a:xfrm>
            <a:off x="762000" y="609600"/>
            <a:ext cx="76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2895B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2895BC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2895BC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2895BC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2895BC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i="1">
          <a:solidFill>
            <a:srgbClr val="2895BC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i="1">
          <a:solidFill>
            <a:srgbClr val="2895BC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i="1">
          <a:solidFill>
            <a:srgbClr val="2895BC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i="1">
          <a:solidFill>
            <a:srgbClr val="2895BC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rgbClr val="FF9966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rgbClr val="C3F3FD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dpi.wi.gov/index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F1BA9-E58B-44BB-B437-8A175CA39BD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3"/>
          <p:cNvSpPr>
            <a:spLocks noChangeArrowheads="1"/>
          </p:cNvSpPr>
          <p:nvPr/>
        </p:nvSpPr>
        <p:spPr bwMode="auto">
          <a:xfrm>
            <a:off x="0" y="0"/>
            <a:ext cx="91440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0" y="0"/>
            <a:ext cx="9144000" cy="2362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21"/>
          <p:cNvSpPr txBox="1">
            <a:spLocks noChangeArrowheads="1"/>
          </p:cNvSpPr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FDF965"/>
                </a:solidFill>
              </a:rPr>
              <a:t>Wisconsin Department of Public Instruction  - Elizabeth Burmaster, State Superintendent</a:t>
            </a:r>
            <a:r>
              <a:rPr lang="en-US" sz="140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2055" name="Picture 6" descr="MPj04067910000[1]"/>
          <p:cNvPicPr>
            <a:picLocks noChangeAspect="1" noChangeArrowheads="1"/>
          </p:cNvPicPr>
          <p:nvPr/>
        </p:nvPicPr>
        <p:blipFill>
          <a:blip r:embed="rId3" cstate="print">
            <a:lum bright="70000" contrast="-52000"/>
          </a:blip>
          <a:srcRect l="3334" t="11722" r="9166" b="9157"/>
          <a:stretch>
            <a:fillRect/>
          </a:stretch>
        </p:blipFill>
        <p:spPr bwMode="auto">
          <a:xfrm>
            <a:off x="0" y="5334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1816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chemeClr val="bg1"/>
                </a:solidFill>
                <a:effectLst/>
              </a:rPr>
              <a:t>Support from a Professional Community </a:t>
            </a:r>
          </a:p>
          <a:p>
            <a:pPr eaLnBrk="1" hangingPunct="1">
              <a:defRPr/>
            </a:pPr>
            <a:endParaRPr lang="en-US" sz="2400" b="1" smtClean="0">
              <a:solidFill>
                <a:schemeClr val="bg1"/>
              </a:solidFill>
              <a:effectLst/>
            </a:endParaRPr>
          </a:p>
          <a:p>
            <a:pPr eaLnBrk="1" hangingPunct="1">
              <a:defRPr/>
            </a:pPr>
            <a:endParaRPr lang="en-US" sz="2400" b="1" smtClean="0">
              <a:latin typeface="Verdana" pitchFamily="34" charset="0"/>
            </a:endParaRPr>
          </a:p>
        </p:txBody>
      </p:sp>
      <p:sp>
        <p:nvSpPr>
          <p:cNvPr id="2057" name="Text Box 20"/>
          <p:cNvSpPr txBox="1">
            <a:spLocks noChangeArrowheads="1"/>
          </p:cNvSpPr>
          <p:nvPr/>
        </p:nvSpPr>
        <p:spPr bwMode="auto">
          <a:xfrm>
            <a:off x="0" y="22860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CC0066"/>
                </a:solidFill>
                <a:latin typeface="Verdana" pitchFamily="34" charset="0"/>
              </a:rPr>
              <a:t> Restructuring Educator </a:t>
            </a:r>
          </a:p>
          <a:p>
            <a:pPr algn="ctr"/>
            <a:r>
              <a:rPr lang="en-US" sz="4000" b="1">
                <a:solidFill>
                  <a:srgbClr val="CC0066"/>
                </a:solidFill>
                <a:latin typeface="Verdana" pitchFamily="34" charset="0"/>
              </a:rPr>
              <a:t> Preparation and Licensing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200" smtClean="0">
                <a:solidFill>
                  <a:schemeClr val="accent2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z="4000" i="0" smtClean="0">
                <a:solidFill>
                  <a:schemeClr val="accent2"/>
                </a:solidFill>
              </a:rPr>
              <a:t>The Quality Educator Initiative PI 34</a:t>
            </a:r>
          </a:p>
        </p:txBody>
      </p:sp>
      <p:pic>
        <p:nvPicPr>
          <p:cNvPr id="2059" name="Picture 5" descr="Wisconsin Department of Public Instructi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333"/>
          <a:stretch>
            <a:fillRect/>
          </a:stretch>
        </p:blipFill>
        <p:spPr bwMode="auto">
          <a:xfrm>
            <a:off x="3962400" y="3733800"/>
            <a:ext cx="10668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F449E-0F62-41D6-8E15-80A9F0ED81B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i="0" smtClean="0">
                <a:solidFill>
                  <a:srgbClr val="009900"/>
                </a:solidFill>
              </a:rPr>
              <a:t>PART 3 </a:t>
            </a:r>
            <a:br>
              <a:rPr lang="en-US" sz="3200" b="1" i="0" smtClean="0">
                <a:solidFill>
                  <a:srgbClr val="009900"/>
                </a:solidFill>
              </a:rPr>
            </a:br>
            <a:r>
              <a:rPr lang="en-US" sz="3200" b="1" i="0" smtClean="0">
                <a:solidFill>
                  <a:srgbClr val="009900"/>
                </a:solidFill>
              </a:rPr>
              <a:t> Professional Development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folHlink"/>
              </a:solidFill>
            </a:endParaRPr>
          </a:p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229600" cy="1371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700" smtClean="0"/>
              <a:t>	</a:t>
            </a:r>
            <a:r>
              <a:rPr lang="en-US" sz="2800" b="1" smtClean="0">
                <a:solidFill>
                  <a:schemeClr val="folHlink"/>
                </a:solidFill>
              </a:rPr>
              <a:t>Stage 2…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	The initial educator must develop, implement and document a Professional Development Plan (PDP) -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marL="1371600" lvl="2" indent="-457200" eaLnBrk="1" hangingPunct="1">
              <a:lnSpc>
                <a:spcPct val="120000"/>
              </a:lnSpc>
              <a:defRPr/>
            </a:pPr>
            <a:r>
              <a:rPr lang="en-US" smtClean="0">
                <a:solidFill>
                  <a:srgbClr val="E3FA6E"/>
                </a:solidFill>
              </a:rPr>
              <a:t>addressing 2 or more Educator Standards, </a:t>
            </a:r>
          </a:p>
          <a:p>
            <a:pPr marL="1371600" lvl="2" indent="-457200" eaLnBrk="1" hangingPunct="1">
              <a:lnSpc>
                <a:spcPct val="120000"/>
              </a:lnSpc>
              <a:defRPr/>
            </a:pPr>
            <a:r>
              <a:rPr lang="en-US" smtClean="0">
                <a:solidFill>
                  <a:srgbClr val="E3FA6E"/>
                </a:solidFill>
              </a:rPr>
              <a:t>that demonstrate professional growth, </a:t>
            </a:r>
          </a:p>
          <a:p>
            <a:pPr marL="1371600" lvl="2" indent="-457200" eaLnBrk="1" hangingPunct="1">
              <a:lnSpc>
                <a:spcPct val="120000"/>
              </a:lnSpc>
              <a:defRPr/>
            </a:pPr>
            <a:r>
              <a:rPr lang="en-US" smtClean="0">
                <a:solidFill>
                  <a:srgbClr val="E3FA6E"/>
                </a:solidFill>
              </a:rPr>
              <a:t>and impact of the PDP on student learning.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59CB4-1545-4868-8190-47C6932E7E8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i="0" smtClean="0">
                <a:solidFill>
                  <a:srgbClr val="009900"/>
                </a:solidFill>
              </a:rPr>
              <a:t>PART 3 </a:t>
            </a:r>
            <a:br>
              <a:rPr lang="en-US" sz="3200" b="1" i="0" smtClean="0">
                <a:solidFill>
                  <a:srgbClr val="009900"/>
                </a:solidFill>
              </a:rPr>
            </a:br>
            <a:r>
              <a:rPr lang="en-US" sz="3200" b="1" i="0" smtClean="0">
                <a:solidFill>
                  <a:srgbClr val="009900"/>
                </a:solidFill>
              </a:rPr>
              <a:t> Professional Development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Stage 2…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9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smtClean="0"/>
              <a:t>The PDP must be approved and verified by PDP Team, </a:t>
            </a:r>
            <a:r>
              <a:rPr lang="en-US" sz="2400" i="1" smtClean="0"/>
              <a:t>and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i="1" smtClean="0"/>
          </a:p>
          <a:p>
            <a:pPr marL="609600" indent="-609600" eaLnBrk="1" hangingPunct="1">
              <a:defRPr/>
            </a:pPr>
            <a:r>
              <a:rPr lang="en-US" sz="2200" smtClean="0">
                <a:latin typeface="Verdana" pitchFamily="34" charset="0"/>
              </a:rPr>
              <a:t>Team is convened at the </a:t>
            </a:r>
            <a:r>
              <a:rPr lang="en-US" sz="2200" smtClean="0">
                <a:solidFill>
                  <a:schemeClr val="folHlink"/>
                </a:solidFill>
                <a:latin typeface="Verdana" pitchFamily="34" charset="0"/>
              </a:rPr>
              <a:t>initiation</a:t>
            </a:r>
            <a:r>
              <a:rPr lang="en-US" sz="2200" smtClean="0">
                <a:latin typeface="Verdana" pitchFamily="34" charset="0"/>
              </a:rPr>
              <a:t> of the initial educator.</a:t>
            </a:r>
            <a:r>
              <a:rPr lang="en-US" sz="220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200" smtClean="0"/>
              <a:t> </a:t>
            </a:r>
          </a:p>
          <a:p>
            <a:pPr marL="609600" indent="-609600" eaLnBrk="1" hangingPunct="1">
              <a:defRPr/>
            </a:pPr>
            <a:r>
              <a:rPr lang="en-US" sz="2200" smtClean="0">
                <a:latin typeface="Verdana" pitchFamily="34" charset="0"/>
              </a:rPr>
              <a:t>Team is responsible for review and </a:t>
            </a:r>
            <a:r>
              <a:rPr lang="en-US" sz="2200" smtClean="0">
                <a:solidFill>
                  <a:schemeClr val="folHlink"/>
                </a:solidFill>
                <a:latin typeface="Verdana" pitchFamily="34" charset="0"/>
              </a:rPr>
              <a:t>approval</a:t>
            </a:r>
            <a:r>
              <a:rPr lang="en-US" sz="2200" smtClean="0">
                <a:latin typeface="Verdana" pitchFamily="34" charset="0"/>
              </a:rPr>
              <a:t> of the initial educator’s PDP goal(s) as well as </a:t>
            </a:r>
            <a:r>
              <a:rPr lang="en-US" sz="2200" smtClean="0">
                <a:solidFill>
                  <a:schemeClr val="folHlink"/>
                </a:solidFill>
                <a:latin typeface="Verdana" pitchFamily="34" charset="0"/>
              </a:rPr>
              <a:t>verification</a:t>
            </a:r>
            <a:r>
              <a:rPr lang="en-US" sz="2200" smtClean="0">
                <a:latin typeface="Verdana" pitchFamily="34" charset="0"/>
              </a:rPr>
              <a:t> of the plan after it has been completed.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200" smtClean="0">
              <a:latin typeface="Verdana" pitchFamily="34" charset="0"/>
            </a:endParaRPr>
          </a:p>
          <a:p>
            <a:pPr marL="609600" indent="-609600"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06686-797C-4DCF-B304-656859B756E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075F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1676400" y="152400"/>
            <a:ext cx="723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PART 3 </a:t>
            </a:r>
            <a:b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Professional Development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228600" y="1600200"/>
            <a:ext cx="861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Stage 2…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Three member team includes:</a:t>
            </a:r>
          </a:p>
          <a:p>
            <a:pPr marL="1371600" lvl="2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E3FA6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peer</a:t>
            </a:r>
            <a:r>
              <a:rPr lang="en-US" sz="2400">
                <a:solidFill>
                  <a:srgbClr val="E3FA6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in a similar subject or grade level;</a:t>
            </a:r>
          </a:p>
          <a:p>
            <a:pPr marL="1371600" lvl="2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E3FA6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an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administrator</a:t>
            </a:r>
            <a:r>
              <a:rPr lang="en-US" sz="2400">
                <a:solidFill>
                  <a:srgbClr val="E3FA6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(district responsibility); and</a:t>
            </a:r>
          </a:p>
          <a:p>
            <a:pPr marL="1371600" lvl="2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E3FA6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representative</a:t>
            </a:r>
            <a:r>
              <a:rPr lang="en-US" sz="2400">
                <a:solidFill>
                  <a:srgbClr val="E3FA6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from an approved Wisconsin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IHE</a:t>
            </a:r>
            <a:r>
              <a:rPr lang="en-US" sz="2400">
                <a:solidFill>
                  <a:srgbClr val="E3FA6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</a:p>
          <a:p>
            <a:pPr marL="1371600" lvl="2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4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majority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of the three-member team must verify successful completion of the PDP.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Appeals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of decisions can be made to the state superintendent.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3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3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3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3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8A6AF-E7E3-4596-94D7-5138C494CF7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i="0" smtClean="0">
                <a:solidFill>
                  <a:srgbClr val="009900"/>
                </a:solidFill>
              </a:rPr>
              <a:t>PART 3 </a:t>
            </a:r>
            <a:br>
              <a:rPr lang="en-US" sz="3200" b="1" i="0" smtClean="0">
                <a:solidFill>
                  <a:srgbClr val="009900"/>
                </a:solidFill>
              </a:rPr>
            </a:br>
            <a:r>
              <a:rPr lang="en-US" sz="3200" b="1" i="0" smtClean="0">
                <a:solidFill>
                  <a:srgbClr val="009900"/>
                </a:solidFill>
              </a:rPr>
              <a:t> Professional Development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838200"/>
          </a:xfrm>
        </p:spPr>
        <p:txBody>
          <a:bodyPr/>
          <a:lstStyle/>
          <a:p>
            <a:pPr marL="990600" lvl="1" indent="-5334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chemeClr val="folHlink"/>
                </a:solidFill>
              </a:rPr>
              <a:t>Stage 3.  Professional Educator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		</a:t>
            </a:r>
            <a:endParaRPr lang="en-US" sz="2800" smtClean="0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762000" y="2514600"/>
            <a:ext cx="75438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 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 Professional Educator holds 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five-year license.</a:t>
            </a:r>
          </a:p>
          <a:p>
            <a:pPr lvl="1">
              <a:buFontTx/>
              <a:buChar char="•"/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lvl="1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Educators who hold the professional license and who completed programs </a:t>
            </a:r>
            <a:r>
              <a:rPr lang="en-US" sz="24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AFTER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August 31, 2004 must successfully develop, implement and document the </a:t>
            </a:r>
            <a:r>
              <a:rPr lang="en-US" sz="24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PDP in order to renew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the professional license.</a:t>
            </a:r>
          </a:p>
          <a:p>
            <a:pPr lvl="1"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AB64-CD0E-4E13-B3FA-8BBE43C185A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752600" y="0"/>
            <a:ext cx="662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PART 3 </a:t>
            </a:r>
            <a:b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Professional Development</a:t>
            </a: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0" y="12192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0" y="129540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None/>
              <a:defRPr/>
            </a:pP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990600" lvl="1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Stage 3…	 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		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609600" y="2362200"/>
            <a:ext cx="8153400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•"/>
              <a:defRPr/>
            </a:pPr>
            <a:endParaRPr lang="en-US" sz="22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“</a:t>
            </a:r>
            <a:r>
              <a:rPr lang="en-US" sz="24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Grandparented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” professional educators who completed programs </a:t>
            </a:r>
            <a:r>
              <a:rPr lang="en-US" sz="24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prior to August 31, 2004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have the option of completing a </a:t>
            </a:r>
            <a:r>
              <a:rPr lang="en-US" sz="24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PDP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or completing </a:t>
            </a:r>
            <a:r>
              <a:rPr lang="en-US" sz="24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6 college credits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in an area </a:t>
            </a:r>
            <a:r>
              <a:rPr lang="en-US" sz="24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related to the license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being renewed.</a:t>
            </a:r>
          </a:p>
          <a:p>
            <a:pPr lvl="1"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A0FCA-58BC-4953-9F0D-0704F7543B4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i="0" smtClean="0">
                <a:solidFill>
                  <a:srgbClr val="009900"/>
                </a:solidFill>
              </a:rPr>
              <a:t>PART 3 </a:t>
            </a:r>
            <a:br>
              <a:rPr lang="en-US" sz="3200" b="1" i="0" smtClean="0">
                <a:solidFill>
                  <a:srgbClr val="009900"/>
                </a:solidFill>
              </a:rPr>
            </a:br>
            <a:r>
              <a:rPr lang="en-US" sz="3200" b="1" i="0" smtClean="0">
                <a:solidFill>
                  <a:srgbClr val="009900"/>
                </a:solidFill>
              </a:rPr>
              <a:t> Professional Development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smtClean="0"/>
              <a:t>	The professional educator must develop, implement and document a PDP -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marL="1371600" lvl="2" indent="-457200" eaLnBrk="1" hangingPunct="1">
              <a:lnSpc>
                <a:spcPct val="130000"/>
              </a:lnSpc>
              <a:defRPr/>
            </a:pPr>
            <a:r>
              <a:rPr lang="en-US" smtClean="0">
                <a:solidFill>
                  <a:srgbClr val="FFFF66"/>
                </a:solidFill>
              </a:rPr>
              <a:t>addressing 2 or more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Educator Standards</a:t>
            </a:r>
            <a:r>
              <a:rPr lang="en-US" smtClean="0"/>
              <a:t>, </a:t>
            </a:r>
          </a:p>
          <a:p>
            <a:pPr marL="1371600" lvl="2" indent="-4572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endParaRPr lang="en-US" sz="400" smtClean="0"/>
          </a:p>
          <a:p>
            <a:pPr marL="1371600" lvl="2" indent="-457200" eaLnBrk="1" hangingPunct="1">
              <a:lnSpc>
                <a:spcPct val="130000"/>
              </a:lnSpc>
              <a:defRPr/>
            </a:pPr>
            <a:r>
              <a:rPr lang="en-US" smtClean="0">
                <a:solidFill>
                  <a:srgbClr val="FFFF66"/>
                </a:solidFill>
              </a:rPr>
              <a:t>that demonstrates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professional growth</a:t>
            </a:r>
            <a:r>
              <a:rPr lang="en-US" smtClean="0"/>
              <a:t>, </a:t>
            </a:r>
          </a:p>
          <a:p>
            <a:pPr marL="1371600" lvl="2" indent="-457200" eaLnBrk="1" hangingPunct="1">
              <a:lnSpc>
                <a:spcPct val="130000"/>
              </a:lnSpc>
              <a:defRPr/>
            </a:pPr>
            <a:r>
              <a:rPr lang="en-US" smtClean="0">
                <a:solidFill>
                  <a:srgbClr val="FFFF66"/>
                </a:solidFill>
              </a:rPr>
              <a:t>and impact of the PDP on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student learning</a:t>
            </a:r>
            <a:r>
              <a:rPr lang="en-US" smtClean="0"/>
              <a:t>.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143000" y="1905000"/>
            <a:ext cx="2012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Stage 3…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3F46B-6657-483B-82BD-6472B7E4E4F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i="0" smtClean="0">
                <a:solidFill>
                  <a:srgbClr val="009900"/>
                </a:solidFill>
              </a:rPr>
              <a:t>PART 3 </a:t>
            </a:r>
            <a:br>
              <a:rPr lang="en-US" sz="3200" b="1" i="0" smtClean="0">
                <a:solidFill>
                  <a:srgbClr val="009900"/>
                </a:solidFill>
              </a:rPr>
            </a:br>
            <a:r>
              <a:rPr lang="en-US" sz="3200" b="1" i="0" smtClean="0">
                <a:solidFill>
                  <a:srgbClr val="009900"/>
                </a:solidFill>
              </a:rPr>
              <a:t> Professional Development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686800" cy="3657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marL="609600" indent="-609600" eaLnBrk="1" hangingPunct="1">
              <a:lnSpc>
                <a:spcPct val="110000"/>
              </a:lnSpc>
              <a:buClr>
                <a:schemeClr val="folHlink"/>
              </a:buClr>
              <a:buSzTx/>
              <a:buFont typeface="Wingdings" pitchFamily="2" charset="2"/>
              <a:buChar char="ü"/>
              <a:defRPr/>
            </a:pPr>
            <a:r>
              <a:rPr lang="en-US" sz="2400" smtClean="0"/>
              <a:t>Team is convened at the </a:t>
            </a:r>
            <a:r>
              <a:rPr lang="en-US" sz="2400" smtClean="0">
                <a:solidFill>
                  <a:schemeClr val="folHlink"/>
                </a:solidFill>
              </a:rPr>
              <a:t>i</a:t>
            </a:r>
            <a:r>
              <a:rPr lang="en-US" sz="2400" smtClean="0">
                <a:solidFill>
                  <a:srgbClr val="FFFF66"/>
                </a:solidFill>
              </a:rPr>
              <a:t>nitiation </a:t>
            </a:r>
            <a:r>
              <a:rPr lang="en-US" sz="2400" smtClean="0"/>
              <a:t>of the professional educator.  </a:t>
            </a:r>
          </a:p>
          <a:p>
            <a:pPr marL="609600" indent="-609600" eaLnBrk="1" hangingPunct="1">
              <a:lnSpc>
                <a:spcPct val="110000"/>
              </a:lnSpc>
              <a:buClr>
                <a:schemeClr val="folHlink"/>
              </a:buClr>
              <a:buSzTx/>
              <a:buFont typeface="Wingdings" pitchFamily="2" charset="2"/>
              <a:buChar char="ü"/>
              <a:defRPr/>
            </a:pPr>
            <a:r>
              <a:rPr lang="en-US" sz="2400" smtClean="0"/>
              <a:t>Team reviews and</a:t>
            </a:r>
            <a:r>
              <a:rPr lang="en-US" sz="2400" smtClean="0">
                <a:solidFill>
                  <a:srgbClr val="FFFF66"/>
                </a:solidFill>
              </a:rPr>
              <a:t> verifies</a:t>
            </a:r>
            <a:r>
              <a:rPr lang="en-US" sz="2400" smtClean="0"/>
              <a:t> of the completed plan. </a:t>
            </a:r>
          </a:p>
          <a:p>
            <a:pPr marL="609600" indent="-609600" eaLnBrk="1" hangingPunct="1">
              <a:lnSpc>
                <a:spcPct val="110000"/>
              </a:lnSpc>
              <a:buClr>
                <a:schemeClr val="folHlink"/>
              </a:buClr>
              <a:buSzTx/>
              <a:buFont typeface="Wingdings" pitchFamily="2" charset="2"/>
              <a:buChar char="ü"/>
              <a:defRPr/>
            </a:pPr>
            <a:r>
              <a:rPr lang="en-US" sz="2400" smtClean="0"/>
              <a:t>Three member </a:t>
            </a:r>
            <a:r>
              <a:rPr lang="en-US" sz="2400" smtClean="0">
                <a:solidFill>
                  <a:srgbClr val="FFFF66"/>
                </a:solidFill>
              </a:rPr>
              <a:t>team includes</a:t>
            </a:r>
            <a:r>
              <a:rPr lang="en-US" sz="2400" smtClean="0"/>
              <a:t>: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mtClean="0">
                <a:solidFill>
                  <a:schemeClr val="tx1"/>
                </a:solidFill>
              </a:rPr>
              <a:t>Three licensed</a:t>
            </a:r>
            <a:r>
              <a:rPr lang="en-US" smtClean="0"/>
              <a:t> classroom teachers;</a:t>
            </a:r>
            <a:r>
              <a:rPr lang="en-US" smtClean="0">
                <a:solidFill>
                  <a:schemeClr val="tx1"/>
                </a:solidFill>
              </a:rPr>
              <a:t> OR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mtClean="0">
                <a:solidFill>
                  <a:schemeClr val="tx1"/>
                </a:solidFill>
              </a:rPr>
              <a:t>Three licensed</a:t>
            </a:r>
            <a:r>
              <a:rPr lang="en-US" smtClean="0"/>
              <a:t> pupil service professionals </a:t>
            </a:r>
            <a:r>
              <a:rPr lang="en-US" smtClean="0">
                <a:solidFill>
                  <a:schemeClr val="tx1"/>
                </a:solidFill>
              </a:rPr>
              <a:t>OR 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mtClean="0">
                <a:solidFill>
                  <a:schemeClr val="tx1"/>
                </a:solidFill>
              </a:rPr>
              <a:t>Three licensed</a:t>
            </a:r>
            <a:r>
              <a:rPr lang="en-US" smtClean="0"/>
              <a:t> administrators.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33400" y="2133600"/>
            <a:ext cx="5997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Professional Educator’s PDP -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33400" y="1600200"/>
            <a:ext cx="3444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Stage 3…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44F29-0BCD-42BB-BA37-1CD841A3844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457200" y="2971800"/>
            <a:ext cx="8305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609600" indent="-6096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 </a:t>
            </a:r>
            <a:r>
              <a:rPr lang="en-US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majority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of the team must verify successful completion of the PDP. 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  <a:defRPr/>
            </a:pPr>
            <a:r>
              <a:rPr lang="en-US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Appeals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of decisions can be made to the state superintendent. 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professional educator license is for </a:t>
            </a:r>
            <a:r>
              <a:rPr lang="en-US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5 years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and is </a:t>
            </a:r>
            <a:r>
              <a:rPr lang="en-US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renewable.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304800" y="2438400"/>
            <a:ext cx="5997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Professional Educator’s </a:t>
            </a:r>
            <a:r>
              <a:rPr lang="en-US" sz="2800">
                <a:solidFill>
                  <a:schemeClr val="folHlink"/>
                </a:solidFill>
              </a:rPr>
              <a:t>PDP</a:t>
            </a:r>
            <a:r>
              <a:rPr lang="en-US" sz="2800"/>
              <a:t> -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304800" y="1828800"/>
            <a:ext cx="3902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Stage 3…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1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1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1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1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9C8CB-01A6-4632-920B-A9E7FA93679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i="0" smtClean="0">
                <a:solidFill>
                  <a:srgbClr val="009900"/>
                </a:solidFill>
              </a:rPr>
              <a:t>PART 3 </a:t>
            </a:r>
            <a:br>
              <a:rPr lang="en-US" sz="3200" b="1" i="0" smtClean="0">
                <a:solidFill>
                  <a:srgbClr val="009900"/>
                </a:solidFill>
              </a:rPr>
            </a:br>
            <a:r>
              <a:rPr lang="en-US" sz="3200" b="1" i="0" smtClean="0">
                <a:solidFill>
                  <a:srgbClr val="009900"/>
                </a:solidFill>
              </a:rPr>
              <a:t> Professional Development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2296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400" smtClean="0"/>
              <a:t>After achieving a Professional Educator License, an educator may choose to develop, implement and </a:t>
            </a:r>
            <a:r>
              <a:rPr lang="en-US" sz="2400" smtClean="0">
                <a:solidFill>
                  <a:srgbClr val="FFFF66"/>
                </a:solidFill>
              </a:rPr>
              <a:t>document mastery</a:t>
            </a:r>
            <a:r>
              <a:rPr lang="en-US" sz="2400" smtClean="0"/>
              <a:t> in their area of licensure through a </a:t>
            </a:r>
            <a:r>
              <a:rPr lang="en-US" sz="2400" smtClean="0">
                <a:solidFill>
                  <a:srgbClr val="FFFF66"/>
                </a:solidFill>
              </a:rPr>
              <a:t>portfolio</a:t>
            </a:r>
            <a:r>
              <a:rPr lang="en-US" sz="2400" smtClean="0"/>
              <a:t> process.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smtClean="0"/>
              <a:t>The </a:t>
            </a:r>
            <a:r>
              <a:rPr lang="en-US" sz="2400" smtClean="0">
                <a:solidFill>
                  <a:srgbClr val="FFFF66"/>
                </a:solidFill>
              </a:rPr>
              <a:t>MASTER EDUCATOR</a:t>
            </a:r>
            <a:r>
              <a:rPr lang="en-US" sz="2400" smtClean="0"/>
              <a:t> license is </a:t>
            </a:r>
            <a:r>
              <a:rPr lang="en-US" sz="2400" smtClean="0">
                <a:solidFill>
                  <a:srgbClr val="FFFF66"/>
                </a:solidFill>
              </a:rPr>
              <a:t>OPTIONAL </a:t>
            </a:r>
            <a:r>
              <a:rPr lang="en-US" sz="2400" smtClean="0"/>
              <a:t>and is aimed at licensure areas not addressed by National Board Certification.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Stage 4.  Master Educator: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0DCEA-69C1-47D6-B481-1C70EDBD115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447800" y="1524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PART 3 </a:t>
            </a:r>
            <a:b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Professional Development</a:t>
            </a: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914400" y="2743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	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Master Educator License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may be earned through successful completion of the Wisconsin Master Educator Assessment Process (</a:t>
            </a:r>
            <a:r>
              <a:rPr lang="en-US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WMEAP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) and is issued for a </a:t>
            </a:r>
            <a:r>
              <a:rPr lang="en-US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10 year period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through </a:t>
            </a:r>
            <a:r>
              <a:rPr lang="en-US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National Board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Certification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838200" y="1828800"/>
            <a:ext cx="7216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Stage 4…  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ED264-19C0-4A94-9893-FBC358F1405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0" smtClean="0"/>
              <a:t>PART 1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86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	</a:t>
            </a:r>
            <a:r>
              <a:rPr lang="en-US" sz="2800" b="1" smtClean="0">
                <a:solidFill>
                  <a:schemeClr val="folHlink"/>
                </a:solidFill>
              </a:rPr>
              <a:t>PI 34</a:t>
            </a:r>
            <a:r>
              <a:rPr lang="en-US" sz="2800" b="1" smtClean="0">
                <a:solidFill>
                  <a:srgbClr val="FFFF99"/>
                </a:solidFill>
              </a:rPr>
              <a:t> - A </a:t>
            </a:r>
            <a:r>
              <a:rPr lang="en-US" sz="2800" b="1" smtClean="0">
                <a:solidFill>
                  <a:schemeClr val="folHlink"/>
                </a:solidFill>
              </a:rPr>
              <a:t>vision</a:t>
            </a:r>
            <a:r>
              <a:rPr lang="en-US" sz="2800" b="1" smtClean="0">
                <a:solidFill>
                  <a:srgbClr val="FFFF99"/>
                </a:solidFill>
              </a:rPr>
              <a:t> for an improved career-long system for preparing and licensing educators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u="sng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FF99"/>
                </a:solidFill>
              </a:rPr>
              <a:t>	</a:t>
            </a:r>
            <a:r>
              <a:rPr lang="en-US" sz="2800" b="1" u="sng" smtClean="0">
                <a:solidFill>
                  <a:srgbClr val="FFFF99"/>
                </a:solidFill>
              </a:rPr>
              <a:t>Overview of Program</a:t>
            </a:r>
          </a:p>
          <a:p>
            <a:pPr lvl="1" eaLnBrk="1" hangingPunct="1">
              <a:defRPr/>
            </a:pPr>
            <a:r>
              <a:rPr lang="en-US" sz="2200" b="1" smtClean="0"/>
              <a:t>Trends impacting teaching and learning</a:t>
            </a:r>
          </a:p>
          <a:p>
            <a:pPr lvl="1" eaLnBrk="1" hangingPunct="1">
              <a:defRPr/>
            </a:pPr>
            <a:r>
              <a:rPr lang="en-US" sz="2200" b="1" smtClean="0">
                <a:solidFill>
                  <a:srgbClr val="FFFF66"/>
                </a:solidFill>
              </a:rPr>
              <a:t>Implications for student learning</a:t>
            </a:r>
          </a:p>
          <a:p>
            <a:pPr lvl="1" eaLnBrk="1" hangingPunct="1">
              <a:defRPr/>
            </a:pPr>
            <a:r>
              <a:rPr lang="en-US" sz="2200" b="1" smtClean="0"/>
              <a:t>Vision to improve student learning in the 21</a:t>
            </a:r>
            <a:r>
              <a:rPr lang="en-US" sz="2200" b="1" baseline="30000" smtClean="0"/>
              <a:t>st</a:t>
            </a:r>
            <a:r>
              <a:rPr lang="en-US" sz="2200" b="1" smtClean="0"/>
              <a:t> century</a:t>
            </a:r>
          </a:p>
          <a:p>
            <a:pPr lvl="1" eaLnBrk="1" hangingPunct="1">
              <a:defRPr/>
            </a:pPr>
            <a:r>
              <a:rPr lang="en-US" sz="2200" b="1" smtClean="0">
                <a:solidFill>
                  <a:srgbClr val="FFFF66"/>
                </a:solidFill>
              </a:rPr>
              <a:t>Making the vision a career-long system for  preparing and licensing educators</a:t>
            </a:r>
          </a:p>
          <a:p>
            <a:pPr eaLnBrk="1" hangingPunct="1">
              <a:defRPr/>
            </a:pPr>
            <a:endParaRPr lang="en-US" sz="2600" b="1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2DF24-D8FB-4886-B3FC-F4F2821FD914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pPr eaLnBrk="1" hangingPunct="1"/>
            <a:r>
              <a:rPr lang="en-US" sz="3200" b="1" i="0" smtClean="0">
                <a:solidFill>
                  <a:srgbClr val="C40000"/>
                </a:solidFill>
                <a:effectLst/>
              </a:rPr>
              <a:t>PART 4 – THE PROFESSIONAL DEVELOPMENT PLAN (PDP)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9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</a:t>
            </a:r>
            <a:r>
              <a:rPr lang="en-US" smtClean="0">
                <a:solidFill>
                  <a:srgbClr val="FDF965"/>
                </a:solidFill>
              </a:rPr>
              <a:t>The Professional Development Plan</a:t>
            </a:r>
            <a:r>
              <a:rPr lang="en-US" smtClean="0"/>
              <a:t>: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mtClean="0">
                <a:solidFill>
                  <a:srgbClr val="FFFF66"/>
                </a:solidFill>
              </a:rPr>
              <a:t>is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evidence-</a:t>
            </a:r>
            <a:r>
              <a:rPr lang="en-US" smtClean="0">
                <a:solidFill>
                  <a:srgbClr val="FFFF66"/>
                </a:solidFill>
              </a:rPr>
              <a:t>based 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mtClean="0">
                <a:solidFill>
                  <a:srgbClr val="FFFF66"/>
                </a:solidFill>
              </a:rPr>
              <a:t>documents targeted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professional growth</a:t>
            </a:r>
            <a:r>
              <a:rPr lang="en-US" smtClean="0"/>
              <a:t> 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mtClean="0">
                <a:solidFill>
                  <a:srgbClr val="FFFF66"/>
                </a:solidFill>
              </a:rPr>
              <a:t>is based on the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WI educator standards</a:t>
            </a:r>
            <a:r>
              <a:rPr lang="en-US" smtClean="0"/>
              <a:t> </a:t>
            </a:r>
            <a:r>
              <a:rPr lang="en-US" smtClean="0">
                <a:solidFill>
                  <a:srgbClr val="FFFF66"/>
                </a:solidFill>
              </a:rPr>
              <a:t>and</a:t>
            </a:r>
            <a:r>
              <a:rPr lang="en-US" smtClean="0"/>
              <a:t> 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mtClean="0">
                <a:solidFill>
                  <a:schemeClr val="tx1"/>
                </a:solidFill>
              </a:rPr>
              <a:t>demonstrates an impact on</a:t>
            </a:r>
            <a:r>
              <a:rPr lang="en-US" smtClean="0"/>
              <a:t> </a:t>
            </a:r>
            <a:r>
              <a:rPr lang="en-US" smtClean="0">
                <a:solidFill>
                  <a:srgbClr val="FFFF66"/>
                </a:solidFill>
              </a:rPr>
              <a:t>student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AB685-AF51-4A9F-AF32-29E562BA0D3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66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0" smtClean="0">
                <a:solidFill>
                  <a:srgbClr val="C40000"/>
                </a:solidFill>
                <a:effectLst/>
              </a:rPr>
              <a:t>PART 4 – The PDP</a:t>
            </a: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9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66"/>
                </a:solidFill>
              </a:rPr>
              <a:t>Steps in creating and completing a PDP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400" b="1" smtClean="0">
              <a:solidFill>
                <a:srgbClr val="FFFF66"/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en-US" sz="2400" b="1" smtClean="0">
                <a:solidFill>
                  <a:schemeClr val="folHlink"/>
                </a:solidFill>
              </a:rPr>
              <a:t>Step 1-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b="1" smtClean="0">
                <a:solidFill>
                  <a:schemeClr val="tx1"/>
                </a:solidFill>
              </a:rPr>
              <a:t>Self reflection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000" b="1" smtClean="0">
              <a:solidFill>
                <a:schemeClr val="tx1"/>
              </a:solidFill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200" smtClean="0"/>
              <a:t>	</a:t>
            </a:r>
            <a:r>
              <a:rPr lang="en-US" sz="2200" smtClean="0">
                <a:solidFill>
                  <a:schemeClr val="tx1"/>
                </a:solidFill>
              </a:rPr>
              <a:t>The self reflection process is influenced by one’s professional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FFCC99"/>
                </a:solidFill>
              </a:rPr>
              <a:t>situation</a:t>
            </a:r>
            <a:r>
              <a:rPr lang="en-US" sz="2200" smtClean="0"/>
              <a:t>, </a:t>
            </a:r>
            <a:r>
              <a:rPr lang="en-US" sz="2200" smtClean="0">
                <a:solidFill>
                  <a:srgbClr val="FFCC99"/>
                </a:solidFill>
              </a:rPr>
              <a:t>experiences</a:t>
            </a:r>
            <a:r>
              <a:rPr lang="en-US" sz="2200" smtClean="0">
                <a:solidFill>
                  <a:schemeClr val="tx1"/>
                </a:solidFill>
              </a:rPr>
              <a:t>, and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FFCC99"/>
                </a:solidFill>
              </a:rPr>
              <a:t>self-improvement</a:t>
            </a:r>
            <a:r>
              <a:rPr lang="en-US" sz="2200" smtClean="0"/>
              <a:t> </a:t>
            </a:r>
            <a:r>
              <a:rPr lang="en-US" sz="2200" smtClean="0">
                <a:solidFill>
                  <a:schemeClr val="tx1"/>
                </a:solidFill>
              </a:rPr>
              <a:t>goals. Linked to two or more of the WI educator</a:t>
            </a:r>
            <a:r>
              <a:rPr lang="en-US" sz="2200" smtClean="0">
                <a:solidFill>
                  <a:srgbClr val="FFCC99"/>
                </a:solidFill>
              </a:rPr>
              <a:t> standards</a:t>
            </a:r>
            <a:r>
              <a:rPr lang="en-US" sz="2200" smtClean="0">
                <a:solidFill>
                  <a:schemeClr val="tx1"/>
                </a:solidFill>
              </a:rPr>
              <a:t>, self-reflection provides the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FFCC99"/>
                </a:solidFill>
              </a:rPr>
              <a:t>foundation</a:t>
            </a:r>
            <a:r>
              <a:rPr lang="en-US" sz="2200" smtClean="0"/>
              <a:t> </a:t>
            </a:r>
            <a:r>
              <a:rPr lang="en-US" sz="2200" smtClean="0">
                <a:solidFill>
                  <a:schemeClr val="tx1"/>
                </a:solidFill>
              </a:rPr>
              <a:t>for ‘drafting’ a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FFCC99"/>
                </a:solidFill>
              </a:rPr>
              <a:t>PDP</a:t>
            </a:r>
            <a:r>
              <a:rPr lang="en-US" sz="2200" smtClean="0"/>
              <a:t>.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2200" smtClean="0"/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200" smtClean="0"/>
              <a:t>	</a:t>
            </a:r>
            <a:r>
              <a:rPr lang="en-US" sz="2200" smtClean="0">
                <a:solidFill>
                  <a:srgbClr val="FFCC99"/>
                </a:solidFill>
              </a:rPr>
              <a:t>Tools</a:t>
            </a:r>
            <a:r>
              <a:rPr lang="en-US" sz="2200" smtClean="0"/>
              <a:t> </a:t>
            </a:r>
            <a:r>
              <a:rPr lang="en-US" sz="2200" smtClean="0">
                <a:solidFill>
                  <a:schemeClr val="tx1"/>
                </a:solidFill>
              </a:rPr>
              <a:t>to help focus self-reflection are available on the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FFCC99"/>
                </a:solidFill>
              </a:rPr>
              <a:t>TEPDL website</a:t>
            </a:r>
            <a:r>
              <a:rPr lang="en-US" sz="2200" smtClean="0"/>
              <a:t> </a:t>
            </a:r>
            <a:r>
              <a:rPr lang="en-US" sz="2200" smtClean="0">
                <a:solidFill>
                  <a:schemeClr val="tx1"/>
                </a:solidFill>
              </a:rPr>
              <a:t>and listed in the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FFCC99"/>
                </a:solidFill>
              </a:rPr>
              <a:t>resource section</a:t>
            </a:r>
            <a:r>
              <a:rPr lang="en-US" sz="2200" smtClean="0"/>
              <a:t>.</a:t>
            </a:r>
            <a:r>
              <a:rPr lang="en-US" sz="220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57DE2-DFE0-4A5E-83EE-9DC44ABAA62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i="0" smtClean="0">
                <a:solidFill>
                  <a:srgbClr val="C40000"/>
                </a:solidFill>
                <a:effectLst/>
              </a:rPr>
              <a:t>PART 4 – The PDP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4953000"/>
          </a:xfrm>
          <a:prstGeom prst="rect">
            <a:avLst/>
          </a:prstGeom>
          <a:solidFill>
            <a:srgbClr val="66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9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Step 2 </a:t>
            </a:r>
            <a:r>
              <a:rPr lang="en-US" sz="2800" b="1" smtClean="0"/>
              <a:t>- PDP Components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smtClean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r>
              <a:rPr lang="en-US" sz="2400" smtClean="0">
                <a:solidFill>
                  <a:srgbClr val="FFCC99"/>
                </a:solidFill>
              </a:rPr>
              <a:t>Description of educational </a:t>
            </a:r>
            <a:r>
              <a:rPr lang="en-US" sz="2400" smtClean="0">
                <a:solidFill>
                  <a:schemeClr val="tx1"/>
                </a:solidFill>
              </a:rPr>
              <a:t>situation - context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rgbClr val="FFCC99"/>
                </a:solidFill>
              </a:rPr>
              <a:t>Description of </a:t>
            </a:r>
            <a:r>
              <a:rPr lang="en-US" sz="2400" smtClean="0">
                <a:solidFill>
                  <a:schemeClr val="tx1"/>
                </a:solidFill>
              </a:rPr>
              <a:t>goal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tx1"/>
                </a:solidFill>
              </a:rPr>
              <a:t>Rationale</a:t>
            </a:r>
            <a:r>
              <a:rPr lang="en-US" sz="2400" smtClean="0">
                <a:solidFill>
                  <a:srgbClr val="FFCC99"/>
                </a:solidFill>
              </a:rPr>
              <a:t> for goal with </a:t>
            </a:r>
            <a:r>
              <a:rPr lang="en-US" sz="2400" smtClean="0">
                <a:solidFill>
                  <a:schemeClr val="tx1"/>
                </a:solidFill>
              </a:rPr>
              <a:t>links</a:t>
            </a:r>
            <a:r>
              <a:rPr lang="en-US" sz="2400" smtClean="0">
                <a:solidFill>
                  <a:srgbClr val="FF9966"/>
                </a:solidFill>
              </a:rPr>
              <a:t> </a:t>
            </a:r>
            <a:r>
              <a:rPr lang="en-US" sz="2400" smtClean="0">
                <a:solidFill>
                  <a:srgbClr val="FFCC99"/>
                </a:solidFill>
              </a:rPr>
              <a:t>to self-reflection, educational situation and standards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tx1"/>
                </a:solidFill>
              </a:rPr>
              <a:t>Objectives, activities</a:t>
            </a:r>
            <a:r>
              <a:rPr lang="en-US" sz="2400" smtClean="0">
                <a:solidFill>
                  <a:srgbClr val="FFCC99"/>
                </a:solidFill>
              </a:rPr>
              <a:t> and </a:t>
            </a:r>
            <a:r>
              <a:rPr lang="en-US" sz="2400" smtClean="0">
                <a:solidFill>
                  <a:schemeClr val="tx1"/>
                </a:solidFill>
              </a:rPr>
              <a:t>timelines</a:t>
            </a:r>
            <a:r>
              <a:rPr lang="en-US" sz="2400" smtClean="0">
                <a:solidFill>
                  <a:srgbClr val="FFCC99"/>
                </a:solidFill>
              </a:rPr>
              <a:t>, and 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tx1"/>
                </a:solidFill>
              </a:rPr>
              <a:t>Collaboration </a:t>
            </a:r>
            <a:r>
              <a:rPr lang="en-US" sz="2400" smtClean="0">
                <a:solidFill>
                  <a:srgbClr val="FFCC99"/>
                </a:solidFill>
              </a:rPr>
              <a:t>with others to meet the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AD81E-4DEE-4DEA-9623-2B3A63E3DAE0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i="0" smtClean="0">
                <a:solidFill>
                  <a:srgbClr val="C40000"/>
                </a:solidFill>
                <a:effectLst/>
              </a:rPr>
              <a:t>PART 4 – The PDP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105400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0" y="1371600"/>
            <a:ext cx="9144000" cy="51054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9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3733800" cy="3352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Clr>
                <a:schemeClr val="tx1"/>
              </a:buClr>
              <a:buSzPct val="110000"/>
              <a:buFont typeface="Wingdings" pitchFamily="2" charset="2"/>
              <a:buChar char="ü"/>
              <a:defRPr/>
            </a:pPr>
            <a:endParaRPr lang="en-US" sz="16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 typeface="Wingdings" pitchFamily="2" charset="2"/>
              <a:buChar char="ü"/>
              <a:defRPr/>
            </a:pPr>
            <a:r>
              <a:rPr lang="en-US" sz="1800" b="1" smtClean="0"/>
              <a:t>student performance</a:t>
            </a:r>
            <a:r>
              <a:rPr lang="en-US" sz="1800" b="1" smtClean="0">
                <a:solidFill>
                  <a:srgbClr val="FFCC99"/>
                </a:solidFill>
              </a:rPr>
              <a:t> </a:t>
            </a:r>
            <a:r>
              <a:rPr lang="en-US" sz="1800" b="1" smtClean="0">
                <a:solidFill>
                  <a:srgbClr val="FF9966"/>
                </a:solidFill>
              </a:rPr>
              <a:t>measures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 typeface="Wingdings" pitchFamily="2" charset="2"/>
              <a:buNone/>
              <a:defRPr/>
            </a:pPr>
            <a:r>
              <a:rPr lang="en-US" sz="1800" b="1" smtClean="0">
                <a:solidFill>
                  <a:srgbClr val="FF9966"/>
                </a:solidFill>
              </a:rPr>
              <a:t>	</a:t>
            </a:r>
            <a:endParaRPr lang="en-US" sz="1800" b="1" smtClean="0">
              <a:solidFill>
                <a:srgbClr val="FFCC99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 typeface="Wingdings" pitchFamily="2" charset="2"/>
              <a:buChar char="ü"/>
              <a:defRPr/>
            </a:pPr>
            <a:r>
              <a:rPr lang="en-US" sz="1800" b="1" smtClean="0">
                <a:solidFill>
                  <a:srgbClr val="FF9966"/>
                </a:solidFill>
              </a:rPr>
              <a:t>samples of </a:t>
            </a:r>
            <a:r>
              <a:rPr lang="en-US" sz="1800" b="1" smtClean="0"/>
              <a:t>pupil work</a:t>
            </a:r>
            <a:r>
              <a:rPr lang="en-US" sz="1800" b="1" smtClean="0">
                <a:solidFill>
                  <a:srgbClr val="FFCC99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 typeface="Wingdings" pitchFamily="2" charset="2"/>
              <a:buChar char="ü"/>
              <a:defRPr/>
            </a:pPr>
            <a:endParaRPr lang="en-US" sz="1800" b="1" smtClean="0">
              <a:solidFill>
                <a:srgbClr val="FFCC99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 typeface="Wingdings" pitchFamily="2" charset="2"/>
              <a:buChar char="ü"/>
              <a:defRPr/>
            </a:pPr>
            <a:r>
              <a:rPr lang="en-US" sz="1800" b="1" smtClean="0">
                <a:solidFill>
                  <a:srgbClr val="FF9966"/>
                </a:solidFill>
              </a:rPr>
              <a:t>action research</a:t>
            </a:r>
            <a:r>
              <a:rPr lang="en-US" sz="1800" b="1" smtClean="0">
                <a:solidFill>
                  <a:srgbClr val="FFCC99"/>
                </a:solidFill>
              </a:rPr>
              <a:t> </a:t>
            </a:r>
            <a:r>
              <a:rPr lang="en-US" sz="1800" b="1" smtClean="0"/>
              <a:t>projects and results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 typeface="Wingdings" pitchFamily="2" charset="2"/>
              <a:buChar char="ü"/>
              <a:defRPr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10000"/>
              <a:buFont typeface="Wingdings" pitchFamily="2" charset="2"/>
              <a:buChar char="ü"/>
              <a:defRPr/>
            </a:pPr>
            <a:r>
              <a:rPr lang="en-US" sz="1800" b="1" smtClean="0"/>
              <a:t>college, university or technical college</a:t>
            </a:r>
            <a:r>
              <a:rPr lang="en-US" sz="1800" b="1" smtClean="0">
                <a:solidFill>
                  <a:srgbClr val="FFCC99"/>
                </a:solidFill>
              </a:rPr>
              <a:t> </a:t>
            </a:r>
            <a:r>
              <a:rPr lang="en-US" sz="1800" b="1" smtClean="0">
                <a:solidFill>
                  <a:srgbClr val="FF9966"/>
                </a:solidFill>
              </a:rPr>
              <a:t>course work</a:t>
            </a:r>
            <a:r>
              <a:rPr lang="en-US" sz="1600" smtClean="0">
                <a:solidFill>
                  <a:srgbClr val="FFCC99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smtClean="0">
              <a:solidFill>
                <a:srgbClr val="FFCC99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1400" smtClean="0">
              <a:solidFill>
                <a:srgbClr val="FFCC99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1400" smtClean="0">
              <a:solidFill>
                <a:srgbClr val="FF9966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733800" y="3124200"/>
            <a:ext cx="51816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Clr>
                <a:schemeClr val="tx1"/>
              </a:buClr>
              <a:buSzPct val="115000"/>
              <a:buFont typeface="Wingdings" pitchFamily="2" charset="2"/>
              <a:buChar char="ü"/>
              <a:defRPr/>
            </a:pPr>
            <a: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evidence of in-district work</a:t>
            </a:r>
            <a: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en-US" b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assignments outside of the classroom</a:t>
            </a:r>
          </a:p>
          <a:p>
            <a:pPr lvl="2">
              <a:buClr>
                <a:schemeClr val="tx1"/>
              </a:buClr>
              <a:buSzPct val="115000"/>
              <a:buFont typeface="Wingdings" pitchFamily="2" charset="2"/>
              <a:buChar char="ü"/>
              <a:defRPr/>
            </a:pPr>
            <a:endParaRPr lang="en-US" b="1">
              <a:solidFill>
                <a:srgbClr val="FF99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lvl="1">
              <a:buClr>
                <a:schemeClr val="tx1"/>
              </a:buClr>
              <a:buSzPct val="115000"/>
              <a:buFont typeface="Wingdings" pitchFamily="2" charset="2"/>
              <a:buChar char="ü"/>
              <a:defRPr/>
            </a:pPr>
            <a: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journal entries</a:t>
            </a:r>
            <a: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documenting samples</a:t>
            </a:r>
            <a:r>
              <a:rPr lang="en-US" b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of pupil errors and analysis of teacher interpretations of errors </a:t>
            </a:r>
          </a:p>
          <a:p>
            <a:pPr lvl="1">
              <a:buClr>
                <a:schemeClr val="tx1"/>
              </a:buClr>
              <a:buSzPct val="115000"/>
              <a:buFont typeface="Wingdings" pitchFamily="2" charset="2"/>
              <a:buChar char="ü"/>
              <a:defRPr/>
            </a:pPr>
            <a:endParaRPr lang="en-US" b="1">
              <a:solidFill>
                <a:srgbClr val="FF99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lvl="1">
              <a:buClr>
                <a:schemeClr val="tx1"/>
              </a:buClr>
              <a:buSzPct val="115000"/>
              <a:buFont typeface="Wingdings" pitchFamily="2" charset="2"/>
              <a:buChar char="ü"/>
              <a:defRPr/>
            </a:pPr>
            <a:r>
              <a:rPr lang="en-US" b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curriculum adaptations</a:t>
            </a:r>
            <a:r>
              <a:rPr lang="en-US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for children with disabilities or other exceptionalities with related outcome measures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0" y="1447800"/>
            <a:ext cx="91440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Step 2 -</a:t>
            </a: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PDP Components</a:t>
            </a:r>
            <a:r>
              <a:rPr lang="en-US" sz="2400" b="1">
                <a:solidFill>
                  <a:schemeClr val="folHlink"/>
                </a:solidFill>
                <a:latin typeface="Tahoma" charset="0"/>
              </a:rPr>
              <a:t> </a:t>
            </a:r>
            <a:r>
              <a:rPr lang="en-US" sz="2000" i="1">
                <a:solidFill>
                  <a:schemeClr val="folHlink"/>
                </a:solidFill>
                <a:latin typeface="Tahoma" charset="0"/>
              </a:rPr>
              <a:t>continued</a:t>
            </a:r>
            <a:r>
              <a:rPr lang="en-US" sz="2400">
                <a:solidFill>
                  <a:schemeClr val="folHlink"/>
                </a:solidFill>
                <a:latin typeface="Tahoma" charset="0"/>
              </a:rPr>
              <a:t>…</a:t>
            </a:r>
          </a:p>
          <a:p>
            <a:pPr algn="ctr">
              <a:defRPr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PDP Assessment and Documentation Plan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Successful completion of the PDP may include the following: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1A143-4B96-40AC-A738-69E0A09A5A9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pPr eaLnBrk="1" hangingPunct="1"/>
            <a:r>
              <a:rPr lang="en-US" b="1" i="0" smtClean="0">
                <a:solidFill>
                  <a:srgbClr val="C40000"/>
                </a:solidFill>
                <a:effectLst/>
              </a:rPr>
              <a:t>PART 4 – The PDP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66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9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Step 3 </a:t>
            </a:r>
            <a:r>
              <a:rPr lang="en-US" sz="2800" b="1" smtClean="0"/>
              <a:t>-</a:t>
            </a:r>
            <a:r>
              <a:rPr lang="en-US" sz="2800" smtClean="0"/>
              <a:t> Annual review of the PDP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smtClean="0">
                <a:solidFill>
                  <a:schemeClr val="tx1"/>
                </a:solidFill>
              </a:rPr>
              <a:t>Annual entry with</a:t>
            </a:r>
            <a:r>
              <a:rPr lang="en-US" sz="2400" smtClean="0">
                <a:solidFill>
                  <a:srgbClr val="FFCC99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defRPr/>
            </a:pPr>
            <a:r>
              <a:rPr lang="en-US" sz="2200" smtClean="0">
                <a:solidFill>
                  <a:srgbClr val="FFCC99"/>
                </a:solidFill>
              </a:rPr>
              <a:t>description of activities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defRPr/>
            </a:pPr>
            <a:r>
              <a:rPr lang="en-US" sz="2200" smtClean="0">
                <a:solidFill>
                  <a:srgbClr val="FFCC99"/>
                </a:solidFill>
              </a:rPr>
              <a:t>reflections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defRPr/>
            </a:pPr>
            <a:r>
              <a:rPr lang="en-US" sz="2200" smtClean="0">
                <a:solidFill>
                  <a:srgbClr val="FFCC99"/>
                </a:solidFill>
              </a:rPr>
              <a:t>completion dates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200" smtClean="0">
              <a:solidFill>
                <a:srgbClr val="FFCC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Step 4 </a:t>
            </a:r>
            <a:r>
              <a:rPr lang="en-US" sz="2800" b="1" smtClean="0"/>
              <a:t>-</a:t>
            </a:r>
            <a:r>
              <a:rPr lang="en-US" sz="2800" smtClean="0"/>
              <a:t> Successful completion of the PDP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smtClean="0">
                <a:solidFill>
                  <a:schemeClr val="tx1"/>
                </a:solidFill>
              </a:rPr>
              <a:t>Evidence</a:t>
            </a:r>
            <a:r>
              <a:rPr lang="en-US" sz="2400" smtClean="0">
                <a:solidFill>
                  <a:srgbClr val="FF9966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of </a:t>
            </a:r>
            <a:r>
              <a:rPr lang="en-US" sz="2400" smtClean="0">
                <a:solidFill>
                  <a:srgbClr val="FFCC99"/>
                </a:solidFill>
              </a:rPr>
              <a:t>professional growth </a:t>
            </a:r>
            <a:r>
              <a:rPr lang="en-US" sz="2400" smtClean="0">
                <a:solidFill>
                  <a:schemeClr val="tx1"/>
                </a:solidFill>
              </a:rPr>
              <a:t>and</a:t>
            </a:r>
            <a:r>
              <a:rPr lang="en-US" sz="2400" smtClean="0">
                <a:solidFill>
                  <a:srgbClr val="FFCC99"/>
                </a:solidFill>
              </a:rPr>
              <a:t> student learning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smtClean="0">
                <a:solidFill>
                  <a:schemeClr val="tx1"/>
                </a:solidFill>
              </a:rPr>
              <a:t>Summary of </a:t>
            </a:r>
            <a:r>
              <a:rPr lang="en-US" sz="2400" smtClean="0">
                <a:solidFill>
                  <a:srgbClr val="FFCC99"/>
                </a:solidFill>
              </a:rPr>
              <a:t>professional </a:t>
            </a:r>
            <a:r>
              <a:rPr lang="en-US" sz="2400" smtClean="0">
                <a:solidFill>
                  <a:schemeClr val="tx1"/>
                </a:solidFill>
              </a:rPr>
              <a:t>growth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smtClean="0">
                <a:solidFill>
                  <a:schemeClr val="tx1"/>
                </a:solidFill>
              </a:rPr>
              <a:t>Summary of effect</a:t>
            </a:r>
            <a:r>
              <a:rPr lang="en-US" sz="2400" smtClean="0">
                <a:solidFill>
                  <a:srgbClr val="FFCC99"/>
                </a:solidFill>
              </a:rPr>
              <a:t> on student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2A931-C90F-43E0-8875-81CA70ECDC0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1.	The foundation for the new system is the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99FFCC"/>
                </a:solidFill>
              </a:rPr>
              <a:t>Wisconsin Educator Standards</a:t>
            </a:r>
            <a:r>
              <a:rPr lang="en-US" dirty="0" smtClean="0"/>
              <a:t> -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for teachers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rgbClr val="99FFCC"/>
                </a:solidFill>
              </a:rPr>
              <a:t>(10 standards)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pupil services providers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rgbClr val="99FFCC"/>
                </a:solidFill>
              </a:rPr>
              <a:t>(7 standards including the 10 teacher standards)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administrators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rgbClr val="99FFCC"/>
                </a:solidFill>
              </a:rPr>
              <a:t>(7 standards including the 10 teacher standards)</a:t>
            </a:r>
            <a:r>
              <a:rPr lang="en-US" sz="2400" dirty="0" smtClean="0"/>
              <a:t> 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09600" y="4572000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Standards require the</a:t>
            </a:r>
            <a:r>
              <a:rPr 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demonstration of proficiency</a:t>
            </a:r>
            <a:r>
              <a:rPr 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with regard to content</a:t>
            </a:r>
            <a:r>
              <a:rPr 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knowledge, skills</a:t>
            </a:r>
            <a:r>
              <a:rPr 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and </a:t>
            </a:r>
            <a: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dispositions</a:t>
            </a:r>
            <a:r>
              <a:rPr 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knowledge of how to teach a content area is called</a:t>
            </a:r>
            <a:r>
              <a:rPr lang="en-US" sz="2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pedagogy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and is included in the teacher standards.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29AF1-D451-4D58-A50F-497AAE01D71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What are the 10 Wisconsin educator standards?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i="1" smtClean="0">
                <a:solidFill>
                  <a:srgbClr val="FF6600"/>
                </a:solidFill>
              </a:rPr>
              <a:t>The teacher understands</a:t>
            </a:r>
            <a:r>
              <a:rPr lang="en-US" sz="2600" smtClean="0">
                <a:solidFill>
                  <a:srgbClr val="FF6600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/>
              <a:t>(1) the</a:t>
            </a:r>
            <a:r>
              <a:rPr lang="en-US" sz="2200" smtClean="0">
                <a:solidFill>
                  <a:schemeClr val="folHlink"/>
                </a:solidFill>
              </a:rPr>
              <a:t> </a:t>
            </a:r>
            <a:r>
              <a:rPr lang="en-US" sz="2200" b="1" smtClean="0">
                <a:solidFill>
                  <a:schemeClr val="folHlink"/>
                </a:solidFill>
              </a:rPr>
              <a:t>disciplines</a:t>
            </a:r>
            <a:r>
              <a:rPr lang="en-US" sz="2200" smtClean="0"/>
              <a:t>… can create learning experiences… meaningful for pupils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FFCC"/>
                </a:solidFill>
              </a:rPr>
              <a:t>(2) how </a:t>
            </a:r>
            <a:r>
              <a:rPr lang="en-US" sz="2200" b="1" smtClean="0">
                <a:solidFill>
                  <a:schemeClr val="folHlink"/>
                </a:solidFill>
              </a:rPr>
              <a:t>children… learn</a:t>
            </a:r>
            <a:r>
              <a:rPr lang="en-US" sz="2200" smtClean="0">
                <a:solidFill>
                  <a:srgbClr val="99FFCC"/>
                </a:solidFill>
              </a:rPr>
              <a:t> and, provides instruction… that supports their… development.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/>
              <a:t>(3) how </a:t>
            </a:r>
            <a:r>
              <a:rPr lang="en-US" sz="2200" b="1" smtClean="0">
                <a:solidFill>
                  <a:schemeClr val="folHlink"/>
                </a:solidFill>
              </a:rPr>
              <a:t>pupils differ</a:t>
            </a:r>
            <a:r>
              <a:rPr lang="en-US" sz="2200" smtClean="0"/>
              <a:t>… barriers that impede learning and can adapt… to meet… diverse needs...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FFCC"/>
                </a:solidFill>
              </a:rPr>
              <a:t>(4) </a:t>
            </a:r>
            <a:r>
              <a:rPr lang="en-US" sz="2200" b="1" smtClean="0">
                <a:solidFill>
                  <a:schemeClr val="folHlink"/>
                </a:solidFill>
              </a:rPr>
              <a:t>strategies</a:t>
            </a:r>
            <a:r>
              <a:rPr lang="en-US" sz="2200" smtClean="0">
                <a:solidFill>
                  <a:srgbClr val="99FFCC"/>
                </a:solidFill>
              </a:rPr>
              <a:t>, including… to encourage… critical thinking, problem solving, and performance skills.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/>
              <a:t>(5) individual and group…</a:t>
            </a:r>
            <a:r>
              <a:rPr lang="en-US" sz="2200" smtClean="0">
                <a:solidFill>
                  <a:schemeClr val="folHlink"/>
                </a:solidFill>
              </a:rPr>
              <a:t> </a:t>
            </a:r>
            <a:r>
              <a:rPr lang="en-US" sz="2200" b="1" smtClean="0">
                <a:solidFill>
                  <a:schemeClr val="folHlink"/>
                </a:solidFill>
              </a:rPr>
              <a:t>behavior</a:t>
            </a:r>
            <a:r>
              <a:rPr lang="en-US" sz="2200" smtClean="0">
                <a:solidFill>
                  <a:schemeClr val="folHlink"/>
                </a:solidFill>
              </a:rPr>
              <a:t> </a:t>
            </a:r>
            <a:r>
              <a:rPr lang="en-US" sz="2200" smtClean="0"/>
              <a:t>to create … social interaction… engagement… and self–motivation.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996E3-6CF6-4BC0-A9E5-190581D2300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FFCC"/>
                </a:solidFill>
              </a:rPr>
              <a:t>(6) verbal and nonverbal</a:t>
            </a:r>
            <a:r>
              <a:rPr lang="en-US" sz="2200" smtClean="0">
                <a:solidFill>
                  <a:srgbClr val="800000"/>
                </a:solidFill>
              </a:rPr>
              <a:t> </a:t>
            </a:r>
            <a:r>
              <a:rPr lang="en-US" sz="2200" smtClean="0">
                <a:solidFill>
                  <a:schemeClr val="folHlink"/>
                </a:solidFill>
              </a:rPr>
              <a:t>communication</a:t>
            </a:r>
            <a:r>
              <a:rPr lang="en-US" sz="2200" smtClean="0">
                <a:solidFill>
                  <a:srgbClr val="99FFCC"/>
                </a:solidFill>
              </a:rPr>
              <a:t>… instructional media and technology</a:t>
            </a:r>
            <a:r>
              <a:rPr lang="en-US" sz="22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/>
              <a:t>(7) </a:t>
            </a:r>
            <a:r>
              <a:rPr lang="en-US" sz="2200" smtClean="0">
                <a:solidFill>
                  <a:schemeClr val="folHlink"/>
                </a:solidFill>
              </a:rPr>
              <a:t>organizes and plans</a:t>
            </a:r>
            <a:r>
              <a:rPr lang="en-US" sz="2200" smtClean="0"/>
              <a:t>… instruction based upon … subject matter, pupils, the community, and curriculum goals.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FFCC"/>
                </a:solidFill>
              </a:rPr>
              <a:t>(8) formal and informal</a:t>
            </a:r>
            <a:r>
              <a:rPr lang="en-US" sz="2200" smtClean="0">
                <a:solidFill>
                  <a:srgbClr val="800000"/>
                </a:solidFill>
              </a:rPr>
              <a:t> </a:t>
            </a:r>
            <a:r>
              <a:rPr lang="en-US" sz="2200" smtClean="0">
                <a:solidFill>
                  <a:schemeClr val="folHlink"/>
                </a:solidFill>
              </a:rPr>
              <a:t>assessment </a:t>
            </a:r>
            <a:r>
              <a:rPr lang="en-US" sz="2200" smtClean="0">
                <a:solidFill>
                  <a:srgbClr val="99FFCC"/>
                </a:solidFill>
              </a:rPr>
              <a:t>strategies to evaluate and ensure… development of the pupil.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smtClean="0">
              <a:solidFill>
                <a:srgbClr val="99FF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i="1" smtClean="0">
                <a:solidFill>
                  <a:srgbClr val="FF6600"/>
                </a:solidFill>
              </a:rPr>
              <a:t>The teacher 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/>
              <a:t>(9) is a </a:t>
            </a:r>
            <a:r>
              <a:rPr lang="en-US" sz="2200" smtClean="0">
                <a:solidFill>
                  <a:schemeClr val="folHlink"/>
                </a:solidFill>
              </a:rPr>
              <a:t>reflective practitioner</a:t>
            </a:r>
            <a:r>
              <a:rPr lang="en-US" sz="2200" smtClean="0"/>
              <a:t>… evaluates… and… seeks… opportunities to grow professionally.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rgbClr val="99FFCC"/>
                </a:solidFill>
              </a:rPr>
              <a:t>(10) fosters </a:t>
            </a:r>
            <a:r>
              <a:rPr lang="en-US" sz="2200" smtClean="0">
                <a:solidFill>
                  <a:schemeClr val="folHlink"/>
                </a:solidFill>
              </a:rPr>
              <a:t>relationships</a:t>
            </a:r>
            <a:r>
              <a:rPr lang="en-US" sz="2200" smtClean="0">
                <a:solidFill>
                  <a:srgbClr val="99FFCC"/>
                </a:solidFill>
              </a:rPr>
              <a:t>… and acts with integrity, fairness and in an ethical manner</a:t>
            </a:r>
            <a:r>
              <a:rPr lang="en-US" sz="2200" smtClean="0"/>
              <a:t>.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600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The teacher understands</a:t>
            </a:r>
            <a:r>
              <a:rPr lang="en-US" sz="2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-</a:t>
            </a:r>
          </a:p>
          <a:p>
            <a:pPr>
              <a:spcBef>
                <a:spcPct val="50000"/>
              </a:spcBef>
              <a:defRPr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13717-E896-45F9-B330-10CD4E15A81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i="0" smtClean="0">
                <a:solidFill>
                  <a:srgbClr val="993366"/>
                </a:solidFill>
              </a:rPr>
              <a:t>PART 2 </a:t>
            </a:r>
            <a:br>
              <a:rPr lang="en-US" sz="3200" b="1" i="0" smtClean="0">
                <a:solidFill>
                  <a:srgbClr val="993366"/>
                </a:solidFill>
              </a:rPr>
            </a:br>
            <a:r>
              <a:rPr lang="en-US" sz="3200" b="1" i="0" smtClean="0">
                <a:solidFill>
                  <a:srgbClr val="993366"/>
                </a:solidFill>
              </a:rPr>
              <a:t>Challenge and Response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PI </a:t>
            </a:r>
            <a:r>
              <a:rPr lang="en-US" sz="2800" b="1" dirty="0" smtClean="0"/>
              <a:t>34 requirements for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FFFF66"/>
                </a:solidFill>
              </a:rPr>
              <a:t>Wisconsin School Districts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b="1" dirty="0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14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ongoing </a:t>
            </a:r>
            <a:r>
              <a:rPr lang="en-US" sz="2400" dirty="0" smtClean="0">
                <a:solidFill>
                  <a:srgbClr val="99FFCC"/>
                </a:solidFill>
              </a:rPr>
              <a:t>orientation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for the initial educator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support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99FFCC"/>
                </a:solidFill>
              </a:rPr>
              <a:t>seminars </a:t>
            </a:r>
            <a:r>
              <a:rPr lang="en-US" sz="2400" dirty="0" smtClean="0">
                <a:solidFill>
                  <a:schemeClr val="tx2"/>
                </a:solidFill>
              </a:rPr>
              <a:t>for the initial educator</a:t>
            </a:r>
            <a:endParaRPr lang="en-US" sz="2400" dirty="0" smtClean="0">
              <a:solidFill>
                <a:srgbClr val="99FFCC"/>
              </a:solidFill>
            </a:endParaRPr>
          </a:p>
          <a:p>
            <a:pPr lvl="1" eaLnBrk="1" hangingPunct="1">
              <a:lnSpc>
                <a:spcPct val="140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qualified, trained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99FFCC"/>
                </a:solidFill>
              </a:rPr>
              <a:t>mentor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for the initial educator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14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designate an </a:t>
            </a:r>
            <a:r>
              <a:rPr lang="en-US" sz="2400" dirty="0" smtClean="0">
                <a:solidFill>
                  <a:srgbClr val="99FFCC"/>
                </a:solidFill>
              </a:rPr>
              <a:t>administrator</a:t>
            </a:r>
            <a:r>
              <a:rPr lang="en-US" sz="2400" dirty="0" smtClean="0">
                <a:solidFill>
                  <a:schemeClr val="tx1"/>
                </a:solidFill>
              </a:rPr>
              <a:t> on the initial educator PDP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F45F-D7D5-45F6-A175-E2E837E86F1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9460" name="Rectangle 55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28"/>
          <p:cNvSpPr>
            <a:spLocks noChangeArrowheads="1"/>
          </p:cNvSpPr>
          <p:nvPr/>
        </p:nvSpPr>
        <p:spPr bwMode="auto">
          <a:xfrm>
            <a:off x="1066800" y="4800600"/>
            <a:ext cx="7010400" cy="5334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0" smtClean="0">
                <a:solidFill>
                  <a:srgbClr val="009900"/>
                </a:solidFill>
              </a:rPr>
              <a:t>PART 3 </a:t>
            </a:r>
            <a:br>
              <a:rPr lang="en-US" sz="2800" b="1" i="0" smtClean="0">
                <a:solidFill>
                  <a:srgbClr val="009900"/>
                </a:solidFill>
              </a:rPr>
            </a:br>
            <a:r>
              <a:rPr lang="en-US" sz="2800" b="1" i="0" smtClean="0">
                <a:solidFill>
                  <a:srgbClr val="009900"/>
                </a:solidFill>
              </a:rPr>
              <a:t> The Framework for Career-Long </a:t>
            </a:r>
            <a:br>
              <a:rPr lang="en-US" sz="2800" b="1" i="0" smtClean="0">
                <a:solidFill>
                  <a:srgbClr val="009900"/>
                </a:solidFill>
              </a:rPr>
            </a:br>
            <a:r>
              <a:rPr lang="en-US" sz="2800" b="1" i="0" smtClean="0">
                <a:solidFill>
                  <a:srgbClr val="009900"/>
                </a:solidFill>
              </a:rPr>
              <a:t>Professional Development</a:t>
            </a:r>
          </a:p>
        </p:txBody>
      </p:sp>
      <p:grpSp>
        <p:nvGrpSpPr>
          <p:cNvPr id="19463" name="Group 14"/>
          <p:cNvGrpSpPr>
            <a:grpSpLocks/>
          </p:cNvGrpSpPr>
          <p:nvPr/>
        </p:nvGrpSpPr>
        <p:grpSpPr bwMode="auto">
          <a:xfrm>
            <a:off x="457200" y="2286000"/>
            <a:ext cx="8229600" cy="1371600"/>
            <a:chOff x="240" y="1680"/>
            <a:chExt cx="5184" cy="864"/>
          </a:xfrm>
        </p:grpSpPr>
        <p:sp>
          <p:nvSpPr>
            <p:cNvPr id="19485" name="Rectangle 5"/>
            <p:cNvSpPr>
              <a:spLocks noChangeArrowheads="1"/>
            </p:cNvSpPr>
            <p:nvPr/>
          </p:nvSpPr>
          <p:spPr bwMode="auto">
            <a:xfrm>
              <a:off x="240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Educator</a:t>
              </a:r>
            </a:p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Preparation</a:t>
              </a:r>
            </a:p>
          </p:txBody>
        </p:sp>
        <p:sp>
          <p:nvSpPr>
            <p:cNvPr id="69643" name="Rectangle 11"/>
            <p:cNvSpPr>
              <a:spLocks noChangeArrowheads="1"/>
            </p:cNvSpPr>
            <p:nvPr/>
          </p:nvSpPr>
          <p:spPr bwMode="auto">
            <a:xfrm>
              <a:off x="4128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Master</a:t>
              </a: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Educator</a:t>
              </a:r>
            </a:p>
            <a:p>
              <a:pPr algn="ctr">
                <a:defRPr/>
              </a:pPr>
              <a:r>
                <a:rPr lang="en-US" sz="2000">
                  <a:solidFill>
                    <a:srgbClr val="990033"/>
                  </a:solidFill>
                  <a:latin typeface="Tahoma" charset="0"/>
                </a:rPr>
                <a:t>option</a:t>
              </a:r>
            </a:p>
            <a:p>
              <a:pPr algn="ctr">
                <a:defRPr/>
              </a:pPr>
              <a:endParaRPr lang="en-US" sz="2000">
                <a:solidFill>
                  <a:srgbClr val="990033"/>
                </a:solidFill>
                <a:latin typeface="Tahoma" charset="0"/>
              </a:endParaRPr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2832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  <a:p>
              <a:pPr algn="ctr">
                <a:defRPr/>
              </a:pPr>
              <a:endParaRPr lang="en-US" sz="2400" b="1">
                <a:solidFill>
                  <a:srgbClr val="660033"/>
                </a:solidFill>
                <a:latin typeface="Tahoma" charset="0"/>
              </a:endParaRP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Professional</a:t>
              </a: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Educator</a:t>
              </a:r>
            </a:p>
            <a:p>
              <a:pPr algn="ctr">
                <a:defRPr/>
              </a:pPr>
              <a:endParaRPr lang="en-US" sz="240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  <a:p>
              <a:pPr algn="ctr">
                <a:defRPr/>
              </a:pPr>
              <a:endParaRPr lang="en-US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</p:txBody>
        </p:sp>
        <p:sp>
          <p:nvSpPr>
            <p:cNvPr id="19488" name="Rectangle 13"/>
            <p:cNvSpPr>
              <a:spLocks noChangeArrowheads="1"/>
            </p:cNvSpPr>
            <p:nvPr/>
          </p:nvSpPr>
          <p:spPr bwMode="auto">
            <a:xfrm>
              <a:off x="1536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Initial </a:t>
              </a:r>
            </a:p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Educator</a:t>
              </a:r>
            </a:p>
          </p:txBody>
        </p:sp>
      </p:grpSp>
      <p:sp>
        <p:nvSpPr>
          <p:cNvPr id="19464" name="Rectangle 15"/>
          <p:cNvSpPr>
            <a:spLocks noChangeArrowheads="1"/>
          </p:cNvSpPr>
          <p:nvPr/>
        </p:nvSpPr>
        <p:spPr bwMode="auto">
          <a:xfrm>
            <a:off x="457200" y="3657600"/>
            <a:ext cx="8229600" cy="914400"/>
          </a:xfrm>
          <a:prstGeom prst="rect">
            <a:avLst/>
          </a:prstGeom>
          <a:solidFill>
            <a:srgbClr val="990033"/>
          </a:solidFill>
          <a:ln w="9525">
            <a:solidFill>
              <a:srgbClr val="C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AutoShape 16"/>
          <p:cNvSpPr>
            <a:spLocks noChangeArrowheads="1"/>
          </p:cNvSpPr>
          <p:nvPr/>
        </p:nvSpPr>
        <p:spPr bwMode="auto">
          <a:xfrm>
            <a:off x="533400" y="3810000"/>
            <a:ext cx="7924800" cy="533400"/>
          </a:xfrm>
          <a:prstGeom prst="rightArrow">
            <a:avLst>
              <a:gd name="adj1" fmla="val 50000"/>
              <a:gd name="adj2" fmla="val 371429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1676400" y="3886200"/>
            <a:ext cx="4930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33"/>
                </a:solidFill>
              </a:rPr>
              <a:t>Career-long professional development</a:t>
            </a:r>
          </a:p>
        </p:txBody>
      </p:sp>
      <p:sp>
        <p:nvSpPr>
          <p:cNvPr id="19467" name="Firewall"/>
          <p:cNvSpPr>
            <a:spLocks noEditPoints="1" noChangeArrowheads="1"/>
          </p:cNvSpPr>
          <p:nvPr/>
        </p:nvSpPr>
        <p:spPr bwMode="auto">
          <a:xfrm>
            <a:off x="457200" y="4572000"/>
            <a:ext cx="8229600" cy="1752600"/>
          </a:xfrm>
          <a:custGeom>
            <a:avLst/>
            <a:gdLst>
              <a:gd name="T0" fmla="*/ 0 w 21600"/>
              <a:gd name="T1" fmla="*/ 0 h 21600"/>
              <a:gd name="T2" fmla="*/ 1567738614 w 21600"/>
              <a:gd name="T3" fmla="*/ 0 h 21600"/>
              <a:gd name="T4" fmla="*/ 2147483647 w 21600"/>
              <a:gd name="T5" fmla="*/ 0 h 21600"/>
              <a:gd name="T6" fmla="*/ 2147483647 w 21600"/>
              <a:gd name="T7" fmla="*/ 71102003 h 21600"/>
              <a:gd name="T8" fmla="*/ 2147483647 w 21600"/>
              <a:gd name="T9" fmla="*/ 142204006 h 21600"/>
              <a:gd name="T10" fmla="*/ 1567738614 w 21600"/>
              <a:gd name="T11" fmla="*/ 142204006 h 21600"/>
              <a:gd name="T12" fmla="*/ 78386935 w 21600"/>
              <a:gd name="T13" fmla="*/ 142204006 h 21600"/>
              <a:gd name="T14" fmla="*/ 78386935 w 21600"/>
              <a:gd name="T15" fmla="*/ 7110200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2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E7EFA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1981200" y="4953000"/>
            <a:ext cx="5257800" cy="903288"/>
          </a:xfrm>
          <a:prstGeom prst="rect">
            <a:avLst/>
          </a:prstGeom>
          <a:solidFill>
            <a:srgbClr val="257B4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Performance Standards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Foundation</a:t>
            </a:r>
          </a:p>
        </p:txBody>
      </p:sp>
      <p:sp>
        <p:nvSpPr>
          <p:cNvPr id="19469" name="AutoShape 31"/>
          <p:cNvSpPr>
            <a:spLocks noChangeArrowheads="1"/>
          </p:cNvSpPr>
          <p:nvPr/>
        </p:nvSpPr>
        <p:spPr bwMode="auto">
          <a:xfrm>
            <a:off x="457200" y="1600200"/>
            <a:ext cx="8229600" cy="6858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57150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70" name="Group 56"/>
          <p:cNvGrpSpPr>
            <a:grpSpLocks/>
          </p:cNvGrpSpPr>
          <p:nvPr/>
        </p:nvGrpSpPr>
        <p:grpSpPr bwMode="auto">
          <a:xfrm>
            <a:off x="457200" y="2286000"/>
            <a:ext cx="8229600" cy="1371600"/>
            <a:chOff x="240" y="1680"/>
            <a:chExt cx="5184" cy="864"/>
          </a:xfrm>
        </p:grpSpPr>
        <p:sp>
          <p:nvSpPr>
            <p:cNvPr id="19481" name="Rectangle 57"/>
            <p:cNvSpPr>
              <a:spLocks noChangeArrowheads="1"/>
            </p:cNvSpPr>
            <p:nvPr/>
          </p:nvSpPr>
          <p:spPr bwMode="auto">
            <a:xfrm>
              <a:off x="240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Educator</a:t>
              </a:r>
            </a:p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Preparation</a:t>
              </a:r>
            </a:p>
          </p:txBody>
        </p:sp>
        <p:sp>
          <p:nvSpPr>
            <p:cNvPr id="69690" name="Rectangle 58"/>
            <p:cNvSpPr>
              <a:spLocks noChangeArrowheads="1"/>
            </p:cNvSpPr>
            <p:nvPr/>
          </p:nvSpPr>
          <p:spPr bwMode="auto">
            <a:xfrm>
              <a:off x="4128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Master</a:t>
              </a: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Educator</a:t>
              </a:r>
            </a:p>
            <a:p>
              <a:pPr algn="ctr">
                <a:defRPr/>
              </a:pPr>
              <a:r>
                <a:rPr lang="en-US" sz="2000">
                  <a:solidFill>
                    <a:srgbClr val="990033"/>
                  </a:solidFill>
                  <a:latin typeface="Tahoma" charset="0"/>
                </a:rPr>
                <a:t>option</a:t>
              </a:r>
            </a:p>
            <a:p>
              <a:pPr algn="ctr">
                <a:defRPr/>
              </a:pPr>
              <a:endParaRPr lang="en-US" sz="2000">
                <a:solidFill>
                  <a:srgbClr val="990033"/>
                </a:solidFill>
                <a:latin typeface="Tahoma" charset="0"/>
              </a:endParaRPr>
            </a:p>
          </p:txBody>
        </p:sp>
        <p:sp>
          <p:nvSpPr>
            <p:cNvPr id="69691" name="Rectangle 59"/>
            <p:cNvSpPr>
              <a:spLocks noChangeArrowheads="1"/>
            </p:cNvSpPr>
            <p:nvPr/>
          </p:nvSpPr>
          <p:spPr bwMode="auto">
            <a:xfrm>
              <a:off x="2832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  <a:p>
              <a:pPr algn="ctr">
                <a:defRPr/>
              </a:pPr>
              <a:endParaRPr lang="en-US" sz="2400" b="1">
                <a:solidFill>
                  <a:srgbClr val="660033"/>
                </a:solidFill>
                <a:latin typeface="Tahoma" charset="0"/>
              </a:endParaRP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Professional</a:t>
              </a: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Educator</a:t>
              </a:r>
            </a:p>
            <a:p>
              <a:pPr algn="ctr">
                <a:defRPr/>
              </a:pPr>
              <a:endParaRPr lang="en-US" sz="240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  <a:p>
              <a:pPr algn="ctr">
                <a:defRPr/>
              </a:pPr>
              <a:endParaRPr lang="en-US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</p:txBody>
        </p:sp>
        <p:sp>
          <p:nvSpPr>
            <p:cNvPr id="19484" name="Rectangle 60"/>
            <p:cNvSpPr>
              <a:spLocks noChangeArrowheads="1"/>
            </p:cNvSpPr>
            <p:nvPr/>
          </p:nvSpPr>
          <p:spPr bwMode="auto">
            <a:xfrm>
              <a:off x="1536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Initial </a:t>
              </a:r>
            </a:p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Educator</a:t>
              </a:r>
            </a:p>
          </p:txBody>
        </p:sp>
      </p:grpSp>
      <p:sp>
        <p:nvSpPr>
          <p:cNvPr id="19471" name="AutoShape 61"/>
          <p:cNvSpPr>
            <a:spLocks noChangeArrowheads="1"/>
          </p:cNvSpPr>
          <p:nvPr/>
        </p:nvSpPr>
        <p:spPr bwMode="auto">
          <a:xfrm>
            <a:off x="457200" y="1600200"/>
            <a:ext cx="8229600" cy="6858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57150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72" name="Group 63"/>
          <p:cNvGrpSpPr>
            <a:grpSpLocks/>
          </p:cNvGrpSpPr>
          <p:nvPr/>
        </p:nvGrpSpPr>
        <p:grpSpPr bwMode="auto">
          <a:xfrm>
            <a:off x="457200" y="2286000"/>
            <a:ext cx="8229600" cy="1371600"/>
            <a:chOff x="240" y="1680"/>
            <a:chExt cx="5184" cy="864"/>
          </a:xfrm>
        </p:grpSpPr>
        <p:sp>
          <p:nvSpPr>
            <p:cNvPr id="19477" name="Rectangle 64"/>
            <p:cNvSpPr>
              <a:spLocks noChangeArrowheads="1"/>
            </p:cNvSpPr>
            <p:nvPr/>
          </p:nvSpPr>
          <p:spPr bwMode="auto">
            <a:xfrm>
              <a:off x="240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Educator</a:t>
              </a:r>
            </a:p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Preparation</a:t>
              </a:r>
            </a:p>
          </p:txBody>
        </p:sp>
        <p:sp>
          <p:nvSpPr>
            <p:cNvPr id="69697" name="Rectangle 65"/>
            <p:cNvSpPr>
              <a:spLocks noChangeArrowheads="1"/>
            </p:cNvSpPr>
            <p:nvPr/>
          </p:nvSpPr>
          <p:spPr bwMode="auto">
            <a:xfrm>
              <a:off x="4128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Master</a:t>
              </a: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Educator</a:t>
              </a:r>
            </a:p>
            <a:p>
              <a:pPr algn="ctr">
                <a:defRPr/>
              </a:pPr>
              <a:r>
                <a:rPr lang="en-US" sz="2000">
                  <a:solidFill>
                    <a:srgbClr val="990033"/>
                  </a:solidFill>
                  <a:latin typeface="Tahoma" charset="0"/>
                </a:rPr>
                <a:t>option</a:t>
              </a:r>
            </a:p>
            <a:p>
              <a:pPr algn="ctr">
                <a:defRPr/>
              </a:pPr>
              <a:endParaRPr lang="en-US" sz="2000">
                <a:solidFill>
                  <a:srgbClr val="990033"/>
                </a:solidFill>
                <a:latin typeface="Tahoma" charset="0"/>
              </a:endParaRPr>
            </a:p>
          </p:txBody>
        </p:sp>
        <p:sp>
          <p:nvSpPr>
            <p:cNvPr id="69698" name="Rectangle 66"/>
            <p:cNvSpPr>
              <a:spLocks noChangeArrowheads="1"/>
            </p:cNvSpPr>
            <p:nvPr/>
          </p:nvSpPr>
          <p:spPr bwMode="auto">
            <a:xfrm>
              <a:off x="2832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  <a:p>
              <a:pPr algn="ctr">
                <a:defRPr/>
              </a:pPr>
              <a:endParaRPr lang="en-US" sz="2400" b="1">
                <a:solidFill>
                  <a:srgbClr val="660033"/>
                </a:solidFill>
                <a:latin typeface="Tahoma" charset="0"/>
              </a:endParaRP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Professional</a:t>
              </a:r>
            </a:p>
            <a:p>
              <a:pPr algn="ctr">
                <a:defRPr/>
              </a:pPr>
              <a:r>
                <a:rPr lang="en-US" sz="2400" b="1">
                  <a:solidFill>
                    <a:srgbClr val="990033"/>
                  </a:solidFill>
                  <a:latin typeface="Tahoma" charset="0"/>
                </a:rPr>
                <a:t>Educator</a:t>
              </a:r>
            </a:p>
            <a:p>
              <a:pPr algn="ctr">
                <a:defRPr/>
              </a:pPr>
              <a:endParaRPr lang="en-US" sz="240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  <a:p>
              <a:pPr algn="ctr">
                <a:defRPr/>
              </a:pPr>
              <a:endParaRPr lang="en-US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endParaRPr>
            </a:p>
          </p:txBody>
        </p:sp>
        <p:sp>
          <p:nvSpPr>
            <p:cNvPr id="19480" name="Rectangle 67"/>
            <p:cNvSpPr>
              <a:spLocks noChangeArrowheads="1"/>
            </p:cNvSpPr>
            <p:nvPr/>
          </p:nvSpPr>
          <p:spPr bwMode="auto">
            <a:xfrm>
              <a:off x="1536" y="1680"/>
              <a:ext cx="1296" cy="864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Initial </a:t>
              </a:r>
            </a:p>
            <a:p>
              <a:pPr algn="ctr"/>
              <a:r>
                <a:rPr lang="en-US" sz="2400" b="1">
                  <a:solidFill>
                    <a:srgbClr val="990033"/>
                  </a:solidFill>
                </a:rPr>
                <a:t>Educator</a:t>
              </a:r>
            </a:p>
          </p:txBody>
        </p:sp>
      </p:grpSp>
      <p:sp>
        <p:nvSpPr>
          <p:cNvPr id="69701" name="Rectangle 69"/>
          <p:cNvSpPr>
            <a:spLocks noChangeArrowheads="1"/>
          </p:cNvSpPr>
          <p:nvPr/>
        </p:nvSpPr>
        <p:spPr bwMode="auto">
          <a:xfrm>
            <a:off x="457200" y="2286000"/>
            <a:ext cx="2057400" cy="1371600"/>
          </a:xfrm>
          <a:prstGeom prst="rect">
            <a:avLst/>
          </a:prstGeom>
          <a:solidFill>
            <a:srgbClr val="99FF99"/>
          </a:solidFill>
          <a:ln w="57150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990033"/>
                </a:solidFill>
              </a:rPr>
              <a:t>Educator</a:t>
            </a:r>
          </a:p>
          <a:p>
            <a:pPr algn="ctr"/>
            <a:r>
              <a:rPr lang="en-US" sz="2400" b="1">
                <a:solidFill>
                  <a:srgbClr val="990033"/>
                </a:solidFill>
              </a:rPr>
              <a:t>Preparation</a:t>
            </a:r>
          </a:p>
        </p:txBody>
      </p:sp>
      <p:sp>
        <p:nvSpPr>
          <p:cNvPr id="69702" name="Rectangle 70"/>
          <p:cNvSpPr>
            <a:spLocks noChangeArrowheads="1"/>
          </p:cNvSpPr>
          <p:nvPr/>
        </p:nvSpPr>
        <p:spPr bwMode="auto">
          <a:xfrm>
            <a:off x="6629400" y="2286000"/>
            <a:ext cx="2057400" cy="1371600"/>
          </a:xfrm>
          <a:prstGeom prst="rect">
            <a:avLst/>
          </a:prstGeom>
          <a:solidFill>
            <a:srgbClr val="99FF99"/>
          </a:solidFill>
          <a:ln w="57150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algn="ctr">
              <a:defRPr/>
            </a:pPr>
            <a:r>
              <a:rPr lang="en-US" sz="2400" b="1">
                <a:solidFill>
                  <a:srgbClr val="990033"/>
                </a:solidFill>
                <a:latin typeface="Tahoma" charset="0"/>
              </a:rPr>
              <a:t>Master</a:t>
            </a:r>
          </a:p>
          <a:p>
            <a:pPr algn="ctr">
              <a:defRPr/>
            </a:pPr>
            <a:r>
              <a:rPr lang="en-US" sz="2400" b="1">
                <a:solidFill>
                  <a:srgbClr val="990033"/>
                </a:solidFill>
                <a:latin typeface="Tahoma" charset="0"/>
              </a:rPr>
              <a:t>Educator</a:t>
            </a:r>
          </a:p>
          <a:p>
            <a:pPr algn="ctr">
              <a:defRPr/>
            </a:pPr>
            <a:r>
              <a:rPr lang="en-US" sz="2000">
                <a:solidFill>
                  <a:srgbClr val="990033"/>
                </a:solidFill>
                <a:latin typeface="Tahoma" charset="0"/>
              </a:rPr>
              <a:t>option</a:t>
            </a:r>
          </a:p>
          <a:p>
            <a:pPr algn="ctr">
              <a:defRPr/>
            </a:pPr>
            <a:endParaRPr lang="en-US" sz="2000">
              <a:solidFill>
                <a:srgbClr val="990033"/>
              </a:solidFill>
              <a:latin typeface="Tahoma" charset="0"/>
            </a:endParaRPr>
          </a:p>
        </p:txBody>
      </p:sp>
      <p:sp>
        <p:nvSpPr>
          <p:cNvPr id="69703" name="Rectangle 71"/>
          <p:cNvSpPr>
            <a:spLocks noChangeArrowheads="1"/>
          </p:cNvSpPr>
          <p:nvPr/>
        </p:nvSpPr>
        <p:spPr bwMode="auto">
          <a:xfrm>
            <a:off x="4572000" y="2286000"/>
            <a:ext cx="2057400" cy="1371600"/>
          </a:xfrm>
          <a:prstGeom prst="rect">
            <a:avLst/>
          </a:prstGeom>
          <a:solidFill>
            <a:srgbClr val="99FF99"/>
          </a:solidFill>
          <a:ln w="57150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algn="ctr">
              <a:defRPr/>
            </a:pPr>
            <a:endParaRPr lang="en-US" sz="2400" b="1">
              <a:solidFill>
                <a:srgbClr val="660033"/>
              </a:solidFill>
              <a:latin typeface="Tahoma" charset="0"/>
            </a:endParaRPr>
          </a:p>
          <a:p>
            <a:pPr algn="ctr">
              <a:defRPr/>
            </a:pPr>
            <a:r>
              <a:rPr lang="en-US" sz="2400" b="1">
                <a:solidFill>
                  <a:srgbClr val="990033"/>
                </a:solidFill>
                <a:latin typeface="Tahoma" charset="0"/>
              </a:rPr>
              <a:t>Professional</a:t>
            </a:r>
          </a:p>
          <a:p>
            <a:pPr algn="ctr">
              <a:defRPr/>
            </a:pPr>
            <a:r>
              <a:rPr lang="en-US" sz="2400" b="1">
                <a:solidFill>
                  <a:srgbClr val="990033"/>
                </a:solidFill>
                <a:latin typeface="Tahoma" charset="0"/>
              </a:rPr>
              <a:t>Educator</a:t>
            </a:r>
          </a:p>
          <a:p>
            <a:pPr algn="ctr">
              <a:defRPr/>
            </a:pPr>
            <a:endParaRPr lang="en-US" sz="240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algn="ctr">
              <a:defRPr/>
            </a:pPr>
            <a:endParaRPr lang="en-US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69704" name="Rectangle 72"/>
          <p:cNvSpPr>
            <a:spLocks noChangeArrowheads="1"/>
          </p:cNvSpPr>
          <p:nvPr/>
        </p:nvSpPr>
        <p:spPr bwMode="auto">
          <a:xfrm>
            <a:off x="2514600" y="2286000"/>
            <a:ext cx="2057400" cy="1371600"/>
          </a:xfrm>
          <a:prstGeom prst="rect">
            <a:avLst/>
          </a:prstGeom>
          <a:solidFill>
            <a:srgbClr val="99FF99"/>
          </a:solidFill>
          <a:ln w="57150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990033"/>
                </a:solidFill>
              </a:rPr>
              <a:t>Initial </a:t>
            </a:r>
          </a:p>
          <a:p>
            <a:pPr algn="ctr"/>
            <a:r>
              <a:rPr lang="en-US" sz="2400" b="1">
                <a:solidFill>
                  <a:srgbClr val="990033"/>
                </a:solidFill>
              </a:rPr>
              <a:t>Educator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9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9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9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9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6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6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6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6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6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6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6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F3C8-F941-4906-ABA2-0E8EBCF3030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i="0" smtClean="0">
                <a:solidFill>
                  <a:srgbClr val="009900"/>
                </a:solidFill>
              </a:rPr>
              <a:t>PART 3 </a:t>
            </a:r>
            <a:br>
              <a:rPr lang="en-US" sz="3200" b="1" i="0" smtClean="0">
                <a:solidFill>
                  <a:srgbClr val="009900"/>
                </a:solidFill>
              </a:rPr>
            </a:br>
            <a:r>
              <a:rPr lang="en-US" sz="3200" b="1" i="0" smtClean="0">
                <a:solidFill>
                  <a:srgbClr val="009900"/>
                </a:solidFill>
              </a:rPr>
              <a:t> Professional Development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52400" y="12954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467600" cy="45720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Stages in Career-Long 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Professional Development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Stage 1.  Educator Preparation</a:t>
            </a:r>
            <a:r>
              <a:rPr lang="en-US" sz="24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FDF965"/>
                </a:solidFill>
              </a:rPr>
              <a:t>	IHE program</a:t>
            </a:r>
            <a:r>
              <a:rPr lang="en-US" sz="2400" smtClean="0"/>
              <a:t> including clinical experiences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Stage 2.</a:t>
            </a:r>
            <a:r>
              <a:rPr lang="en-US" sz="2800" smtClean="0"/>
              <a:t>  </a:t>
            </a:r>
            <a:r>
              <a:rPr lang="en-US" sz="2800" b="1" smtClean="0">
                <a:solidFill>
                  <a:schemeClr val="folHlink"/>
                </a:solidFill>
              </a:rPr>
              <a:t>Initial Educator</a:t>
            </a:r>
            <a:r>
              <a:rPr lang="en-US" sz="28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Successful completion of an</a:t>
            </a:r>
            <a:r>
              <a:rPr lang="en-US" sz="2200" smtClean="0">
                <a:solidFill>
                  <a:srgbClr val="FF9966"/>
                </a:solidFill>
              </a:rPr>
              <a:t> approved program</a:t>
            </a:r>
            <a:r>
              <a:rPr lang="en-US" sz="2200" smtClean="0"/>
              <a:t> after August 31, 2004 and is </a:t>
            </a:r>
            <a:r>
              <a:rPr lang="en-US" sz="2200" smtClean="0">
                <a:solidFill>
                  <a:srgbClr val="FF9966"/>
                </a:solidFill>
              </a:rPr>
              <a:t>issued an Initial Educator License</a:t>
            </a:r>
            <a:r>
              <a:rPr lang="en-US" sz="2200" smtClean="0"/>
              <a:t> by the Department for the</a:t>
            </a:r>
            <a:r>
              <a:rPr lang="en-US" sz="2200" smtClean="0">
                <a:solidFill>
                  <a:srgbClr val="FF9966"/>
                </a:solidFill>
              </a:rPr>
              <a:t> first time in a particular category</a:t>
            </a:r>
            <a:r>
              <a:rPr lang="en-US" sz="2200" smtClean="0"/>
              <a:t> (teaching, pupil service, administration).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2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Wisconsin Administrative Code PI 34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1609A-AFD5-423F-9B17-02F89BE918E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PART 3 </a:t>
            </a:r>
            <a:b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Professional Development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152400" y="1600200"/>
            <a:ext cx="876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0" y="1371600"/>
            <a:ext cx="9144000" cy="5029200"/>
          </a:xfrm>
          <a:prstGeom prst="rect">
            <a:avLst/>
          </a:prstGeom>
          <a:solidFill>
            <a:srgbClr val="175F3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457200" y="2133600"/>
            <a:ext cx="8382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buFontTx/>
              <a:buChar char="•"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This is a</a:t>
            </a:r>
            <a:r>
              <a:rPr lang="en-US" sz="24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3-5 year non-renewable license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(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unless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the individual has not been employed as an educator for at least 3 yrs. within the 5-year period). </a:t>
            </a:r>
          </a:p>
          <a:p>
            <a:pPr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buFontTx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An initial educator </a:t>
            </a:r>
            <a:r>
              <a:rPr lang="en-US" sz="24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advances to professional level licensure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after successfully completing a</a:t>
            </a:r>
            <a:r>
              <a:rPr lang="en-US" sz="240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PDP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>
              <a:defRPr/>
            </a:pPr>
            <a:endParaRPr lang="en-US" sz="2400">
              <a:latin typeface="Tahoma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33400" y="1981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folHlink"/>
                </a:solidFill>
              </a:rPr>
              <a:t>Stage 2…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6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6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t 1">
  <a:themeElements>
    <a:clrScheme name="Part 1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Part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art 1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 1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 1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 1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 1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 1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 1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 1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</TotalTime>
  <Words>1093</Words>
  <Application>Microsoft Office PowerPoint</Application>
  <PresentationFormat>On-screen Show (4:3)</PresentationFormat>
  <Paragraphs>305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Part 1</vt:lpstr>
      <vt:lpstr>  The Quality Educator Initiative PI 34</vt:lpstr>
      <vt:lpstr>PART 1</vt:lpstr>
      <vt:lpstr>Slide 3</vt:lpstr>
      <vt:lpstr>Slide 4</vt:lpstr>
      <vt:lpstr>Slide 5</vt:lpstr>
      <vt:lpstr>PART 2  Challenge and Response</vt:lpstr>
      <vt:lpstr>PART 3   The Framework for Career-Long  Professional Development</vt:lpstr>
      <vt:lpstr>PART 3   Professional Development</vt:lpstr>
      <vt:lpstr>Slide 9</vt:lpstr>
      <vt:lpstr>PART 3   Professional Development</vt:lpstr>
      <vt:lpstr>PART 3   Professional Development</vt:lpstr>
      <vt:lpstr>Slide 12</vt:lpstr>
      <vt:lpstr>PART 3   Professional Development</vt:lpstr>
      <vt:lpstr>Slide 14</vt:lpstr>
      <vt:lpstr>PART 3   Professional Development</vt:lpstr>
      <vt:lpstr>PART 3   Professional Development</vt:lpstr>
      <vt:lpstr>Slide 17</vt:lpstr>
      <vt:lpstr>PART 3   Professional Development</vt:lpstr>
      <vt:lpstr>Slide 19</vt:lpstr>
      <vt:lpstr>PART 4 – THE PROFESSIONAL DEVELOPMENT PLAN (PDP)</vt:lpstr>
      <vt:lpstr>PART 4 – The PDP</vt:lpstr>
      <vt:lpstr>PART 4 – The PDP</vt:lpstr>
      <vt:lpstr>PART 4 – The PDP</vt:lpstr>
      <vt:lpstr>PART 4 – The PDP</vt:lpstr>
    </vt:vector>
  </TitlesOfParts>
  <Company>Department of Public Instruction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 L. Peppard</dc:creator>
  <cp:lastModifiedBy>Jim Ward</cp:lastModifiedBy>
  <cp:revision>85</cp:revision>
  <dcterms:created xsi:type="dcterms:W3CDTF">2006-10-05T01:13:43Z</dcterms:created>
  <dcterms:modified xsi:type="dcterms:W3CDTF">2011-01-25T20:11:28Z</dcterms:modified>
</cp:coreProperties>
</file>